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8" r:id="rId3"/>
    <p:sldId id="368" r:id="rId4"/>
    <p:sldId id="369" r:id="rId5"/>
    <p:sldId id="406" r:id="rId6"/>
    <p:sldId id="359" r:id="rId7"/>
    <p:sldId id="370" r:id="rId8"/>
    <p:sldId id="407" r:id="rId9"/>
    <p:sldId id="371" r:id="rId10"/>
    <p:sldId id="373" r:id="rId11"/>
    <p:sldId id="408" r:id="rId12"/>
    <p:sldId id="383" r:id="rId13"/>
    <p:sldId id="409" r:id="rId14"/>
    <p:sldId id="410" r:id="rId15"/>
    <p:sldId id="411" r:id="rId16"/>
    <p:sldId id="412" r:id="rId17"/>
    <p:sldId id="413" r:id="rId18"/>
    <p:sldId id="414" r:id="rId19"/>
    <p:sldId id="384" r:id="rId20"/>
    <p:sldId id="415" r:id="rId21"/>
    <p:sldId id="416" r:id="rId22"/>
    <p:sldId id="405" r:id="rId23"/>
    <p:sldId id="418" r:id="rId24"/>
    <p:sldId id="419" r:id="rId25"/>
    <p:sldId id="420" r:id="rId26"/>
    <p:sldId id="421" r:id="rId27"/>
    <p:sldId id="422" r:id="rId28"/>
    <p:sldId id="423" r:id="rId29"/>
    <p:sldId id="428" r:id="rId30"/>
    <p:sldId id="424" r:id="rId31"/>
    <p:sldId id="425" r:id="rId32"/>
    <p:sldId id="427" r:id="rId33"/>
    <p:sldId id="426" r:id="rId34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10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2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5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831901"/>
            <a:ext cx="4634248" cy="233395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en-US" altLang="hu-HU" sz="4000" dirty="0" smtClean="0"/>
              <a:t>Fitting </a:t>
            </a:r>
            <a:r>
              <a:rPr lang="en-US" altLang="hu-HU" sz="4000" dirty="0"/>
              <a:t>Gaussian curves on data points</a:t>
            </a:r>
            <a:br>
              <a:rPr lang="en-US" altLang="hu-HU" sz="4000" dirty="0"/>
            </a:br>
            <a:r>
              <a:rPr lang="en-US" altLang="hu-HU" sz="4000" dirty="0"/>
              <a:t>The Maximum Likelihood and the Bayesian approach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 / </a:t>
            </a:r>
            <a:r>
              <a:rPr lang="en-US" altLang="hu-HU" sz="2000" dirty="0" smtClean="0"/>
              <a:t>Mar</a:t>
            </a:r>
            <a:r>
              <a:rPr lang="hu-HU" altLang="hu-HU" sz="2000" dirty="0" smtClean="0"/>
              <a:t> </a:t>
            </a:r>
            <a:r>
              <a:rPr lang="hu-HU" altLang="hu-HU" sz="2000" smtClean="0"/>
              <a:t>/ 0</a:t>
            </a:r>
            <a:r>
              <a:rPr lang="en-US" altLang="hu-HU" sz="2000" smtClean="0"/>
              <a:t>9</a:t>
            </a:r>
            <a:endParaRPr lang="en-US" alt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“Likelihood” target function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247040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will seek to maximize the </a:t>
            </a:r>
            <a:r>
              <a:rPr lang="en-US" sz="2800" dirty="0" smtClean="0"/>
              <a:t>likelihood</a:t>
            </a:r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The </a:t>
            </a:r>
            <a:r>
              <a:rPr lang="en-US" sz="2800" dirty="0"/>
              <a:t>maximum likelihood estimate of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will be that value that maximizes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  <a:p>
            <a:pPr lvl="1"/>
            <a:r>
              <a:rPr lang="en-US" sz="2400" dirty="0" smtClean="0"/>
              <a:t>Explanation</a:t>
            </a:r>
            <a:r>
              <a:rPr lang="hu-HU" sz="2400" dirty="0" smtClean="0"/>
              <a:t> </a:t>
            </a:r>
            <a:r>
              <a:rPr lang="hu-HU" sz="2400" dirty="0"/>
              <a:t>#1: </a:t>
            </a:r>
            <a:r>
              <a:rPr lang="en-US" sz="2400" dirty="0" smtClean="0"/>
              <a:t>This is the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value by which the likelihood curve gives the best explanation for the data</a:t>
            </a:r>
            <a:endParaRPr lang="hu-HU" sz="2400" dirty="0"/>
          </a:p>
          <a:p>
            <a:pPr lvl="1"/>
            <a:r>
              <a:rPr lang="en-US" sz="2400" dirty="0"/>
              <a:t>Explanation</a:t>
            </a:r>
            <a:r>
              <a:rPr lang="hu-HU" sz="2400" dirty="0" smtClean="0"/>
              <a:t> </a:t>
            </a:r>
            <a:r>
              <a:rPr lang="hu-HU" sz="2400" dirty="0"/>
              <a:t>#2: </a:t>
            </a:r>
            <a:r>
              <a:rPr lang="en-US" sz="2400" dirty="0"/>
              <a:t>Consider that when applying the Bayes decision rule, we will select the class for which the likelihood curve gives the largest value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 lvl="1"/>
            <a:r>
              <a:rPr lang="en-US" sz="2400" dirty="0" smtClean="0"/>
              <a:t>So during training, to increase the chance of correct classification</a:t>
            </a:r>
            <a:r>
              <a:rPr lang="en-US" sz="2400" dirty="0"/>
              <a:t>, we seek to achieve the largest possible likelihood value for the samples that belong to the given class </a:t>
            </a:r>
            <a:r>
              <a:rPr lang="en-US" sz="2400" dirty="0" smtClean="0"/>
              <a:t>(and as low as possible for the others)</a:t>
            </a:r>
            <a:endParaRPr lang="hu-HU" sz="24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2805"/>
              </p:ext>
            </p:extLst>
          </p:nvPr>
        </p:nvGraphicFramePr>
        <p:xfrm>
          <a:off x="3215680" y="1628800"/>
          <a:ext cx="511910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3" imgW="2362200" imgH="431800" progId="Equation.3">
                  <p:embed/>
                </p:oleObj>
              </mc:Choice>
              <mc:Fallback>
                <p:oleObj name="Equation" r:id="rId3" imgW="2362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1628800"/>
                        <a:ext cx="5119102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r="14264" b="37859"/>
          <a:stretch>
            <a:fillRect/>
          </a:stretch>
        </p:blipFill>
        <p:spPr bwMode="auto">
          <a:xfrm>
            <a:off x="7838448" y="2708920"/>
            <a:ext cx="4235234" cy="34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“L</a:t>
            </a:r>
            <a:r>
              <a:rPr lang="hu-HU" altLang="hu-HU" dirty="0" err="1">
                <a:solidFill>
                  <a:schemeClr val="tx1"/>
                </a:solidFill>
              </a:rPr>
              <a:t>og-l</a:t>
            </a:r>
            <a:r>
              <a:rPr lang="en-US" altLang="hu-HU" dirty="0" err="1">
                <a:solidFill>
                  <a:schemeClr val="tx1"/>
                </a:solidFill>
              </a:rPr>
              <a:t>ikelihood</a:t>
            </a:r>
            <a:r>
              <a:rPr lang="en-US" altLang="hu-HU" dirty="0">
                <a:solidFill>
                  <a:schemeClr val="tx1"/>
                </a:solidFill>
              </a:rPr>
              <a:t>” target function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150696" cy="4525963"/>
          </a:xfrm>
        </p:spPr>
        <p:txBody>
          <a:bodyPr/>
          <a:lstStyle/>
          <a:p>
            <a:r>
              <a:rPr lang="en-US" sz="2800" dirty="0" smtClean="0"/>
              <a:t>Just </a:t>
            </a:r>
            <a:r>
              <a:rPr lang="en-US" sz="2800" dirty="0"/>
              <a:t>as earlier, we will use the </a:t>
            </a:r>
            <a:r>
              <a:rPr lang="en-US" sz="2800" dirty="0" err="1"/>
              <a:t>logarithmized</a:t>
            </a:r>
            <a:r>
              <a:rPr lang="en-US" sz="2800" dirty="0"/>
              <a:t> version of the target function – its takes its optimum at the same point, but easier to handle</a:t>
            </a:r>
          </a:p>
          <a:p>
            <a:r>
              <a:rPr lang="en-US" sz="2800" dirty="0" smtClean="0"/>
              <a:t>Example</a:t>
            </a:r>
            <a:r>
              <a:rPr lang="hu-HU" sz="2800" dirty="0" smtClean="0"/>
              <a:t>: </a:t>
            </a:r>
            <a:r>
              <a:rPr lang="en-US" sz="2800" dirty="0" smtClean="0"/>
              <a:t>1D</a:t>
            </a:r>
            <a:r>
              <a:rPr lang="hu-HU" sz="2800" dirty="0" smtClean="0"/>
              <a:t> Gauss</a:t>
            </a:r>
            <a:r>
              <a:rPr lang="en-US" sz="2800" dirty="0" err="1" smtClean="0"/>
              <a:t>ian</a:t>
            </a:r>
            <a:r>
              <a:rPr lang="hu-HU" sz="2800" dirty="0" smtClean="0"/>
              <a:t>,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/>
              <a:t> is</a:t>
            </a:r>
            <a:r>
              <a:rPr lang="en-US" sz="2800" dirty="0" smtClean="0"/>
              <a:t> known</a:t>
            </a:r>
            <a:r>
              <a:rPr lang="hu-HU" sz="2800" dirty="0" smtClean="0"/>
              <a:t>,</a:t>
            </a:r>
            <a:r>
              <a:rPr lang="en-US" sz="2800" dirty="0" smtClean="0"/>
              <a:t> we seek the optimal value of</a:t>
            </a:r>
            <a:r>
              <a:rPr lang="hu-HU" sz="2800" dirty="0" smtClean="0"/>
              <a:t>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hu-HU" sz="2800" dirty="0" smtClean="0"/>
          </a:p>
          <a:p>
            <a:pPr lvl="1"/>
            <a:r>
              <a:rPr lang="hu-HU" sz="2400" dirty="0" smtClean="0"/>
              <a:t>1) </a:t>
            </a:r>
            <a:r>
              <a:rPr lang="en-US" sz="2400" dirty="0" smtClean="0"/>
              <a:t>The training points and four candidates</a:t>
            </a:r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2) </a:t>
            </a:r>
            <a:r>
              <a:rPr lang="en-US" sz="2400" dirty="0" smtClean="0"/>
              <a:t>The </a:t>
            </a:r>
            <a:r>
              <a:rPr lang="hu-HU" sz="2400" dirty="0" err="1" smtClean="0"/>
              <a:t>likelihood</a:t>
            </a:r>
            <a:r>
              <a:rPr lang="hu-HU" sz="2400" dirty="0" smtClean="0"/>
              <a:t> </a:t>
            </a:r>
            <a:r>
              <a:rPr lang="en-US" sz="2400" dirty="0" smtClean="0"/>
              <a:t>function (as a function of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400" dirty="0" smtClean="0"/>
              <a:t>) </a:t>
            </a:r>
            <a:r>
              <a:rPr lang="en-US" sz="2400" dirty="0" smtClean="0"/>
              <a:t>and     its optimum point</a:t>
            </a:r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3) </a:t>
            </a:r>
            <a:r>
              <a:rPr lang="en-US" sz="2400" dirty="0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log-likelihood</a:t>
            </a:r>
            <a:r>
              <a:rPr lang="hu-HU" sz="2400" dirty="0" smtClean="0"/>
              <a:t> </a:t>
            </a:r>
            <a:r>
              <a:rPr lang="en-US" sz="2400" dirty="0" smtClean="0"/>
              <a:t>function and its optimum point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Maximizing</a:t>
            </a:r>
            <a:r>
              <a:rPr lang="hu-HU" altLang="hu-HU" dirty="0">
                <a:solidFill>
                  <a:schemeClr val="tx1"/>
                </a:solidFill>
              </a:rPr>
              <a:t> t</a:t>
            </a:r>
            <a:r>
              <a:rPr lang="en-US" altLang="hu-HU" dirty="0">
                <a:solidFill>
                  <a:schemeClr val="tx1"/>
                </a:solidFill>
              </a:rPr>
              <a:t>he </a:t>
            </a:r>
            <a:r>
              <a:rPr lang="hu-HU" altLang="hu-HU" dirty="0">
                <a:solidFill>
                  <a:schemeClr val="tx1"/>
                </a:solidFill>
              </a:rPr>
              <a:t>log-l</a:t>
            </a:r>
            <a:r>
              <a:rPr lang="en-US" altLang="hu-HU" dirty="0" err="1">
                <a:solidFill>
                  <a:schemeClr val="tx1"/>
                </a:solidFill>
              </a:rPr>
              <a:t>ikelihood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en-US" sz="2800" dirty="0" smtClean="0"/>
              <a:t>We show the optimization process formally</a:t>
            </a:r>
            <a:r>
              <a:rPr lang="hu-HU" sz="2800" dirty="0" smtClean="0"/>
              <a:t>– </a:t>
            </a:r>
            <a:r>
              <a:rPr lang="en-US" sz="2800" dirty="0" smtClean="0"/>
              <a:t>first for simpler cases</a:t>
            </a:r>
            <a:endParaRPr lang="hu-HU" sz="2800" dirty="0"/>
          </a:p>
          <a:p>
            <a:r>
              <a:rPr lang="en-US" sz="2800" dirty="0" smtClean="0"/>
              <a:t>Example</a:t>
            </a:r>
            <a:r>
              <a:rPr lang="hu-HU" sz="2800" dirty="0" smtClean="0"/>
              <a:t>: </a:t>
            </a:r>
            <a:r>
              <a:rPr lang="en-US" sz="2800" dirty="0" smtClean="0"/>
              <a:t>1D </a:t>
            </a:r>
            <a:r>
              <a:rPr lang="hu-HU" sz="2800" dirty="0" smtClean="0"/>
              <a:t>Gauss</a:t>
            </a:r>
            <a:r>
              <a:rPr lang="en-US" sz="2800" dirty="0" err="1" smtClean="0"/>
              <a:t>ian</a:t>
            </a:r>
            <a:r>
              <a:rPr lang="hu-HU" sz="2800" dirty="0" smtClean="0"/>
              <a:t>,</a:t>
            </a:r>
            <a:r>
              <a:rPr lang="en-US" sz="2800" dirty="0" smtClean="0"/>
              <a:t> we seek the optimal value for</a:t>
            </a:r>
            <a:r>
              <a:rPr lang="hu-HU" sz="2800" dirty="0" smtClean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/>
              <a:t>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en-US" sz="2800" dirty="0" smtClean="0"/>
              <a:t>We want to maximize </a:t>
            </a:r>
            <a:r>
              <a:rPr lang="en-US" sz="2800" dirty="0" err="1" smtClean="0"/>
              <a:t>wrt</a:t>
            </a:r>
            <a:r>
              <a:rPr lang="en-US" sz="2800" dirty="0" smtClean="0"/>
              <a:t>.</a:t>
            </a:r>
            <a:r>
              <a:rPr lang="hu-HU" sz="2800" dirty="0" smtClean="0"/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/>
              <a:t>Replacing </a:t>
            </a:r>
            <a:r>
              <a:rPr lang="en-US" sz="2800" dirty="0"/>
              <a:t>the variables and taking the logarithm, the log-likelihood function becomes</a:t>
            </a:r>
          </a:p>
          <a:p>
            <a:endParaRPr lang="hu-HU" sz="2800" dirty="0"/>
          </a:p>
          <a:p>
            <a:pPr marL="457200" lvl="1" indent="0">
              <a:buNone/>
            </a:pPr>
            <a:r>
              <a:rPr lang="hu-HU" sz="2400" dirty="0" smtClean="0"/>
              <a:t>                                                                                </a:t>
            </a:r>
            <a:r>
              <a:rPr lang="en-US" sz="2400" dirty="0"/>
              <a:t>	</a:t>
            </a:r>
            <a:r>
              <a:rPr lang="hu-HU" sz="2400" dirty="0" smtClean="0"/>
              <a:t>(</a:t>
            </a:r>
            <a:r>
              <a:rPr lang="en-US" sz="2400" dirty="0" smtClean="0"/>
              <a:t>the exponent is negative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348880"/>
            <a:ext cx="35255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03407"/>
              </p:ext>
            </p:extLst>
          </p:nvPr>
        </p:nvGraphicFramePr>
        <p:xfrm>
          <a:off x="1230313" y="4897438"/>
          <a:ext cx="614680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9" name="Equation" r:id="rId4" imgW="3124080" imgH="634680" progId="Equation.3">
                  <p:embed/>
                </p:oleObj>
              </mc:Choice>
              <mc:Fallback>
                <p:oleObj name="Equation" r:id="rId4" imgW="3124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897438"/>
                        <a:ext cx="6146800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0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Maximizing</a:t>
            </a:r>
            <a:r>
              <a:rPr lang="hu-HU" altLang="hu-HU" dirty="0">
                <a:solidFill>
                  <a:schemeClr val="tx1"/>
                </a:solidFill>
              </a:rPr>
              <a:t> t</a:t>
            </a:r>
            <a:r>
              <a:rPr lang="en-US" altLang="hu-HU" dirty="0">
                <a:solidFill>
                  <a:schemeClr val="tx1"/>
                </a:solidFill>
              </a:rPr>
              <a:t>he </a:t>
            </a:r>
            <a:r>
              <a:rPr lang="hu-HU" altLang="hu-HU" dirty="0">
                <a:solidFill>
                  <a:schemeClr val="tx1"/>
                </a:solidFill>
              </a:rPr>
              <a:t>log-l</a:t>
            </a:r>
            <a:r>
              <a:rPr lang="en-US" altLang="hu-HU" dirty="0" err="1" smtClean="0">
                <a:solidFill>
                  <a:schemeClr val="tx1"/>
                </a:solidFill>
              </a:rPr>
              <a:t>ikelihood</a:t>
            </a:r>
            <a:r>
              <a:rPr lang="en-US" altLang="hu-HU" dirty="0" smtClean="0">
                <a:solidFill>
                  <a:schemeClr val="tx1"/>
                </a:solidFill>
              </a:rPr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hu-HU" sz="2800" dirty="0" smtClean="0"/>
              <a:t>(</a:t>
            </a:r>
            <a:r>
              <a:rPr lang="hu-HU" sz="2800" dirty="0" err="1" smtClean="0"/>
              <a:t>recap</a:t>
            </a:r>
            <a:r>
              <a:rPr lang="hu-HU" sz="2800" dirty="0" smtClean="0"/>
              <a:t>) 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r>
              <a:rPr lang="en-US" sz="2800" dirty="0" smtClean="0"/>
              <a:t>Using the following</a:t>
            </a:r>
            <a:r>
              <a:rPr lang="hu-HU" sz="2800" dirty="0" smtClean="0"/>
              <a:t>:</a:t>
            </a:r>
          </a:p>
          <a:p>
            <a:pPr lvl="1"/>
            <a:endParaRPr lang="hu-HU" sz="2400" dirty="0" smtClean="0"/>
          </a:p>
          <a:p>
            <a:r>
              <a:rPr lang="hu-HU" sz="2800" dirty="0" smtClean="0"/>
              <a:t>…</a:t>
            </a:r>
            <a:r>
              <a:rPr lang="en-US" sz="2800" dirty="0" smtClean="0"/>
              <a:t>the </a:t>
            </a:r>
            <a:r>
              <a:rPr lang="hu-HU" sz="2800" dirty="0" err="1" smtClean="0"/>
              <a:t>log-likelihood</a:t>
            </a:r>
            <a:r>
              <a:rPr lang="hu-HU" sz="2800" dirty="0" smtClean="0"/>
              <a:t> </a:t>
            </a:r>
            <a:r>
              <a:rPr lang="en-US" sz="2800" dirty="0" smtClean="0"/>
              <a:t>target function becomes:</a:t>
            </a:r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</a:t>
            </a:r>
            <a:r>
              <a:rPr lang="en-US" sz="2800" dirty="0" smtClean="0"/>
              <a:t>is a single training example, we can sum up to get this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u-HU" sz="2800" dirty="0" smtClean="0"/>
          </a:p>
          <a:p>
            <a:pPr lvl="1"/>
            <a:r>
              <a:rPr lang="hu-HU" sz="2400" dirty="0" err="1" smtClean="0"/>
              <a:t>i.i.d</a:t>
            </a:r>
            <a:r>
              <a:rPr lang="hu-HU" sz="2400" dirty="0" smtClean="0"/>
              <a:t>. </a:t>
            </a:r>
            <a:r>
              <a:rPr lang="en-US" sz="2400" dirty="0" smtClean="0"/>
              <a:t>assumption and the properties of logarithm</a:t>
            </a:r>
            <a:endParaRPr lang="hu-HU" sz="2400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027801"/>
              </p:ext>
            </p:extLst>
          </p:nvPr>
        </p:nvGraphicFramePr>
        <p:xfrm>
          <a:off x="1504950" y="4365625"/>
          <a:ext cx="5273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" name="Equation" r:id="rId3" imgW="2679480" imgH="393480" progId="Equation.3">
                  <p:embed/>
                </p:oleObj>
              </mc:Choice>
              <mc:Fallback>
                <p:oleObj name="Equation" r:id="rId3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365625"/>
                        <a:ext cx="52736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67235"/>
              </p:ext>
            </p:extLst>
          </p:nvPr>
        </p:nvGraphicFramePr>
        <p:xfrm>
          <a:off x="4511824" y="3023667"/>
          <a:ext cx="51736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" name="Equation" r:id="rId7" imgW="2628720" imgH="304560" progId="Equation.3">
                  <p:embed/>
                </p:oleObj>
              </mc:Choice>
              <mc:Fallback>
                <p:oleObj name="Equation" r:id="rId7" imgW="26287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3023667"/>
                        <a:ext cx="51736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334614"/>
              </p:ext>
            </p:extLst>
          </p:nvPr>
        </p:nvGraphicFramePr>
        <p:xfrm>
          <a:off x="1703512" y="1475495"/>
          <a:ext cx="614680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" name="Equation" r:id="rId9" imgW="3124080" imgH="634680" progId="Equation.3">
                  <p:embed/>
                </p:oleObj>
              </mc:Choice>
              <mc:Fallback>
                <p:oleObj name="Equation" r:id="rId9" imgW="31240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1475495"/>
                        <a:ext cx="6146800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Maximizing</a:t>
            </a:r>
            <a:r>
              <a:rPr lang="hu-HU" altLang="hu-HU" dirty="0">
                <a:solidFill>
                  <a:schemeClr val="tx1"/>
                </a:solidFill>
              </a:rPr>
              <a:t> t</a:t>
            </a:r>
            <a:r>
              <a:rPr lang="en-US" altLang="hu-HU" dirty="0">
                <a:solidFill>
                  <a:schemeClr val="tx1"/>
                </a:solidFill>
              </a:rPr>
              <a:t>he </a:t>
            </a:r>
            <a:r>
              <a:rPr lang="hu-HU" altLang="hu-HU" dirty="0">
                <a:solidFill>
                  <a:schemeClr val="tx1"/>
                </a:solidFill>
              </a:rPr>
              <a:t>log-l</a:t>
            </a:r>
            <a:r>
              <a:rPr lang="en-US" altLang="hu-HU" dirty="0" err="1">
                <a:solidFill>
                  <a:schemeClr val="tx1"/>
                </a:solidFill>
              </a:rPr>
              <a:t>ikelihood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376975"/>
              </p:ext>
            </p:extLst>
          </p:nvPr>
        </p:nvGraphicFramePr>
        <p:xfrm>
          <a:off x="5519936" y="1045369"/>
          <a:ext cx="5611812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" name="Equation" r:id="rId5" imgW="2692080" imgH="2286000" progId="Equation.3">
                  <p:embed/>
                </p:oleObj>
              </mc:Choice>
              <mc:Fallback>
                <p:oleObj name="Equation" r:id="rId5" imgW="269208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1045369"/>
                        <a:ext cx="5611812" cy="476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41182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At start</a:t>
            </a:r>
            <a:r>
              <a:rPr lang="hu-HU" sz="2800" kern="0" dirty="0" smtClean="0"/>
              <a:t>:</a:t>
            </a:r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r>
              <a:rPr lang="en-US" sz="2800" kern="0" dirty="0" smtClean="0"/>
              <a:t>The maximum point is where the derivative is zero</a:t>
            </a:r>
            <a:r>
              <a:rPr lang="hu-HU" sz="2800" kern="0" dirty="0" smtClean="0"/>
              <a:t>:</a:t>
            </a:r>
          </a:p>
          <a:p>
            <a:pPr lvl="2"/>
            <a:endParaRPr lang="hu-HU" sz="2000" kern="0" dirty="0" smtClean="0"/>
          </a:p>
          <a:p>
            <a:pPr lvl="2"/>
            <a:endParaRPr lang="hu-HU" sz="2000" kern="0" dirty="0"/>
          </a:p>
          <a:p>
            <a:pPr lvl="2"/>
            <a:endParaRPr lang="hu-HU" sz="2000" kern="0" dirty="0" smtClean="0"/>
          </a:p>
          <a:p>
            <a:r>
              <a:rPr lang="hu-HU" sz="2800" kern="0" dirty="0" smtClean="0"/>
              <a:t>…</a:t>
            </a:r>
            <a:r>
              <a:rPr lang="en-US" sz="2800" kern="0" dirty="0" smtClean="0"/>
              <a:t>so</a:t>
            </a:r>
            <a:r>
              <a:rPr lang="hu-HU" sz="2800" kern="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6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Maximizing</a:t>
            </a:r>
            <a:r>
              <a:rPr lang="hu-HU" altLang="hu-HU" dirty="0">
                <a:solidFill>
                  <a:schemeClr val="tx1"/>
                </a:solidFill>
              </a:rPr>
              <a:t> t</a:t>
            </a:r>
            <a:r>
              <a:rPr lang="en-US" altLang="hu-HU" dirty="0">
                <a:solidFill>
                  <a:schemeClr val="tx1"/>
                </a:solidFill>
              </a:rPr>
              <a:t>he </a:t>
            </a:r>
            <a:r>
              <a:rPr lang="hu-HU" altLang="hu-HU" dirty="0">
                <a:solidFill>
                  <a:schemeClr val="tx1"/>
                </a:solidFill>
              </a:rPr>
              <a:t>log-l</a:t>
            </a:r>
            <a:r>
              <a:rPr lang="en-US" altLang="hu-HU" dirty="0" err="1">
                <a:solidFill>
                  <a:schemeClr val="tx1"/>
                </a:solidFill>
              </a:rPr>
              <a:t>ikelihood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#4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36141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endParaRPr lang="hu-HU" sz="2000" kern="0" dirty="0" smtClean="0"/>
          </a:p>
          <a:p>
            <a:pPr lvl="2"/>
            <a:endParaRPr lang="hu-HU" sz="2000" kern="0" dirty="0"/>
          </a:p>
          <a:p>
            <a:r>
              <a:rPr lang="en-US" sz="2800" kern="0" dirty="0" smtClean="0"/>
              <a:t>Summing over all the data points</a:t>
            </a:r>
            <a:r>
              <a:rPr lang="hu-HU" sz="2800" kern="0" dirty="0" smtClean="0"/>
              <a:t>:</a:t>
            </a:r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 smtClean="0"/>
          </a:p>
          <a:p>
            <a:r>
              <a:rPr lang="en-US" sz="2800" kern="0" dirty="0" smtClean="0"/>
              <a:t>After rearranging</a:t>
            </a:r>
            <a:r>
              <a:rPr lang="hu-HU" sz="2800" kern="0" dirty="0" smtClean="0"/>
              <a:t> (</a:t>
            </a:r>
            <a:r>
              <a:rPr lang="en-US" sz="2800" kern="0" dirty="0" smtClean="0"/>
              <a:t>and also multiplying by</a:t>
            </a:r>
            <a:r>
              <a:rPr lang="hu-HU" sz="2800" kern="0" dirty="0" smtClean="0"/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kern="0" dirty="0" smtClean="0"/>
              <a:t>):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42231"/>
              </p:ext>
            </p:extLst>
          </p:nvPr>
        </p:nvGraphicFramePr>
        <p:xfrm>
          <a:off x="4854575" y="1187450"/>
          <a:ext cx="622935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" name="Equation" r:id="rId5" imgW="2247840" imgH="965160" progId="Equation.3">
                  <p:embed/>
                </p:oleObj>
              </mc:Choice>
              <mc:Fallback>
                <p:oleObj name="Equation" r:id="rId5" imgW="22478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1187450"/>
                        <a:ext cx="622935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81078"/>
              </p:ext>
            </p:extLst>
          </p:nvPr>
        </p:nvGraphicFramePr>
        <p:xfrm>
          <a:off x="5015880" y="4118024"/>
          <a:ext cx="5457825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" name="Egyenlet" r:id="rId7" imgW="2120900" imgH="635000" progId="Equation.3">
                  <p:embed/>
                </p:oleObj>
              </mc:Choice>
              <mc:Fallback>
                <p:oleObj name="Egyenlet" r:id="rId7" imgW="21209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0" y="4118024"/>
                        <a:ext cx="5457825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Maximizing</a:t>
            </a:r>
            <a:r>
              <a:rPr lang="hu-HU" altLang="hu-HU" dirty="0">
                <a:solidFill>
                  <a:schemeClr val="tx1"/>
                </a:solidFill>
              </a:rPr>
              <a:t> t</a:t>
            </a:r>
            <a:r>
              <a:rPr lang="en-US" altLang="hu-HU" dirty="0">
                <a:solidFill>
                  <a:schemeClr val="tx1"/>
                </a:solidFill>
              </a:rPr>
              <a:t>he </a:t>
            </a:r>
            <a:r>
              <a:rPr lang="hu-HU" altLang="hu-HU" dirty="0">
                <a:solidFill>
                  <a:schemeClr val="tx1"/>
                </a:solidFill>
              </a:rPr>
              <a:t>log-l</a:t>
            </a:r>
            <a:r>
              <a:rPr lang="en-US" altLang="hu-HU" dirty="0" err="1">
                <a:solidFill>
                  <a:schemeClr val="tx1"/>
                </a:solidFill>
              </a:rPr>
              <a:t>ikelihood</a:t>
            </a:r>
            <a:r>
              <a:rPr lang="en-US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#5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That is, we estimate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kern="0" dirty="0" smtClean="0"/>
              <a:t> a</a:t>
            </a:r>
            <a:r>
              <a:rPr lang="en-US" sz="2800" kern="0" dirty="0" smtClean="0"/>
              <a:t>s the mean of the data points, and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kern="0" dirty="0" smtClean="0"/>
              <a:t> </a:t>
            </a:r>
            <a:r>
              <a:rPr lang="en-US" sz="2800" kern="0" dirty="0" smtClean="0"/>
              <a:t>as their average distance from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kern="0" dirty="0" smtClean="0"/>
              <a:t>:</a:t>
            </a:r>
          </a:p>
          <a:p>
            <a:endParaRPr lang="hu-HU" sz="2800" kern="0" dirty="0"/>
          </a:p>
          <a:p>
            <a:endParaRPr lang="hu-HU" sz="2800" kern="0" dirty="0" smtClean="0"/>
          </a:p>
          <a:p>
            <a:r>
              <a:rPr lang="en-US" sz="2800" kern="0" dirty="0" smtClean="0"/>
              <a:t>These </a:t>
            </a:r>
            <a:r>
              <a:rPr lang="en-US" sz="2800" kern="0" dirty="0"/>
              <a:t>values as the so-called </a:t>
            </a:r>
            <a:r>
              <a:rPr lang="en-US" sz="2800" kern="0" dirty="0" smtClean="0"/>
              <a:t>“sufficient statistics” </a:t>
            </a:r>
            <a:r>
              <a:rPr lang="en-US" sz="2800" kern="0" dirty="0"/>
              <a:t>for a normal distribution</a:t>
            </a:r>
          </a:p>
          <a:p>
            <a:pPr lvl="1"/>
            <a:r>
              <a:rPr lang="en-US" sz="2400" kern="0" dirty="0" smtClean="0"/>
              <a:t>This </a:t>
            </a:r>
            <a:r>
              <a:rPr lang="en-US" sz="2400" kern="0" dirty="0"/>
              <a:t>means that we don’t need the original data </a:t>
            </a:r>
            <a:r>
              <a:rPr lang="en-US" sz="2400" kern="0" dirty="0" smtClean="0"/>
              <a:t>values</a:t>
            </a:r>
          </a:p>
          <a:p>
            <a:pPr lvl="1"/>
            <a:r>
              <a:rPr lang="en-US" sz="2400" kern="0" dirty="0" smtClean="0"/>
              <a:t>Only </a:t>
            </a:r>
            <a:r>
              <a:rPr lang="en-US" sz="2400" kern="0" dirty="0"/>
              <a:t>these </a:t>
            </a:r>
            <a:r>
              <a:rPr lang="en-US" sz="2400" kern="0" dirty="0" smtClean="0"/>
              <a:t>two </a:t>
            </a:r>
            <a:r>
              <a:rPr lang="en-US" sz="2400" kern="0" dirty="0"/>
              <a:t>statistics </a:t>
            </a:r>
            <a:r>
              <a:rPr lang="en-US" sz="2400" kern="0" dirty="0" smtClean="0"/>
              <a:t>are enough to </a:t>
            </a:r>
            <a:r>
              <a:rPr lang="en-US" sz="2400" kern="0" dirty="0"/>
              <a:t>estimate the </a:t>
            </a:r>
            <a:r>
              <a:rPr lang="en-US" sz="2400" kern="0" dirty="0" smtClean="0"/>
              <a:t>distribution</a:t>
            </a:r>
            <a:endParaRPr lang="en-US" sz="2400" kern="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7585"/>
              </p:ext>
            </p:extLst>
          </p:nvPr>
        </p:nvGraphicFramePr>
        <p:xfrm>
          <a:off x="5519936" y="1738801"/>
          <a:ext cx="4472357" cy="1338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5" name="Egyenlet" r:id="rId5" imgW="2120900" imgH="635000" progId="Equation.3">
                  <p:embed/>
                </p:oleObj>
              </mc:Choice>
              <mc:Fallback>
                <p:oleObj name="Egyenlet" r:id="rId5" imgW="21209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1738801"/>
                        <a:ext cx="4472357" cy="1338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Multivariate case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In </a:t>
            </a:r>
            <a:r>
              <a:rPr lang="en-US" sz="2800" kern="0" dirty="0"/>
              <a:t>the general case the features are </a:t>
            </a:r>
            <a:r>
              <a:rPr lang="en-US" sz="2800" kern="0" dirty="0" smtClean="0"/>
              <a:t>vectors</a:t>
            </a:r>
          </a:p>
          <a:p>
            <a:pPr lvl="1"/>
            <a:r>
              <a:rPr lang="en-US" sz="2400" kern="0" dirty="0" smtClean="0"/>
              <a:t>So </a:t>
            </a:r>
            <a:r>
              <a:rPr lang="en-US" sz="2400" kern="0" dirty="0"/>
              <a:t>the Gaussian distribution is multivariate</a:t>
            </a:r>
          </a:p>
          <a:p>
            <a:r>
              <a:rPr lang="en-US" sz="2800" kern="0" dirty="0" smtClean="0"/>
              <a:t>We </a:t>
            </a:r>
            <a:r>
              <a:rPr lang="en-US" sz="2800" kern="0" dirty="0"/>
              <a:t>apply the same method – setting the derivative of the </a:t>
            </a:r>
            <a:br>
              <a:rPr lang="en-US" sz="2800" kern="0" dirty="0"/>
            </a:br>
            <a:r>
              <a:rPr lang="en-US" sz="2800" kern="0" dirty="0"/>
              <a:t>log-likelihood function to </a:t>
            </a:r>
            <a:r>
              <a:rPr lang="en-US" sz="2800" kern="0" dirty="0" smtClean="0"/>
              <a:t>zero</a:t>
            </a:r>
            <a:endParaRPr lang="hu-HU" sz="2800" kern="0" dirty="0" smtClean="0"/>
          </a:p>
          <a:p>
            <a:pPr lvl="1"/>
            <a:r>
              <a:rPr lang="en-US" sz="2400" kern="0" dirty="0" smtClean="0"/>
              <a:t>But </a:t>
            </a:r>
            <a:r>
              <a:rPr lang="en-US" sz="2400" kern="0" dirty="0"/>
              <a:t>as the function is multivariate, we need to use the gradient operator instead of the </a:t>
            </a:r>
            <a:r>
              <a:rPr lang="en-US" sz="2400" kern="0" dirty="0" err="1"/>
              <a:t>univariate</a:t>
            </a:r>
            <a:r>
              <a:rPr lang="en-US" sz="2400" kern="0" dirty="0"/>
              <a:t> </a:t>
            </a:r>
            <a:r>
              <a:rPr lang="en-US" sz="2400" kern="0" dirty="0" smtClean="0"/>
              <a:t>derivative</a:t>
            </a:r>
            <a:endParaRPr lang="hu-HU" sz="2400" kern="0" dirty="0" smtClean="0"/>
          </a:p>
          <a:p>
            <a:r>
              <a:rPr lang="en-US" sz="2800" kern="0" dirty="0" smtClean="0"/>
              <a:t>So we seek to find</a:t>
            </a:r>
            <a:r>
              <a:rPr lang="hu-HU" sz="2800" kern="0" dirty="0" smtClean="0"/>
              <a:t>:</a:t>
            </a:r>
            <a:endParaRPr lang="hu-HU" sz="1600" kern="0" dirty="0" smtClean="0"/>
          </a:p>
          <a:p>
            <a:r>
              <a:rPr lang="hu-HU" sz="2800" kern="0" dirty="0" smtClean="0"/>
              <a:t>A</a:t>
            </a:r>
            <a:r>
              <a:rPr lang="en-US" sz="2800" kern="0" dirty="0" err="1" smtClean="0"/>
              <a:t>nd</a:t>
            </a:r>
            <a:r>
              <a:rPr lang="en-US" sz="2800" kern="0" dirty="0" smtClean="0"/>
              <a:t> </a:t>
            </a:r>
            <a:r>
              <a:rPr lang="en-US" sz="2800" kern="0" dirty="0"/>
              <a:t>we apply the gradient </a:t>
            </a:r>
            <a:r>
              <a:rPr lang="en-US" sz="2800" kern="0" dirty="0" smtClean="0"/>
              <a:t>operator</a:t>
            </a:r>
            <a:r>
              <a:rPr lang="hu-HU" sz="2800" kern="0" dirty="0" smtClean="0"/>
              <a:t>:</a:t>
            </a:r>
            <a:endParaRPr lang="hu-HU" sz="2800" kern="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24447"/>
              </p:ext>
            </p:extLst>
          </p:nvPr>
        </p:nvGraphicFramePr>
        <p:xfrm>
          <a:off x="5889625" y="4983163"/>
          <a:ext cx="3267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4" name="Equation" r:id="rId5" imgW="1549080" imgH="545760" progId="Equation.3">
                  <p:embed/>
                </p:oleObj>
              </mc:Choice>
              <mc:Fallback>
                <p:oleObj name="Equation" r:id="rId5" imgW="15490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4983163"/>
                        <a:ext cx="32670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047916"/>
              </p:ext>
            </p:extLst>
          </p:nvPr>
        </p:nvGraphicFramePr>
        <p:xfrm>
          <a:off x="7032104" y="3793436"/>
          <a:ext cx="2295184" cy="80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5" name="Equation" r:id="rId7" imgW="1002960" imgH="330120" progId="Equation.3">
                  <p:embed/>
                </p:oleObj>
              </mc:Choice>
              <mc:Fallback>
                <p:oleObj name="Equation" r:id="rId7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4" y="3793436"/>
                        <a:ext cx="2295184" cy="80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Maximizing the log-likelihood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Applying </a:t>
            </a:r>
            <a:r>
              <a:rPr lang="en-US" sz="2800" kern="0" dirty="0"/>
              <a:t>the gradient operator to the log-likelihood function </a:t>
            </a:r>
            <a:r>
              <a:rPr lang="en-US" sz="2800" kern="0" dirty="0" smtClean="0"/>
              <a:t>and summarizing for all examples gives</a:t>
            </a:r>
            <a:endParaRPr lang="en-US" sz="2800" kern="0" dirty="0"/>
          </a:p>
          <a:p>
            <a:endParaRPr lang="en-US" sz="2800" kern="0" dirty="0" smtClean="0"/>
          </a:p>
          <a:p>
            <a:endParaRPr lang="hu-HU" sz="2800" kern="0" dirty="0"/>
          </a:p>
          <a:p>
            <a:pPr lvl="1"/>
            <a:r>
              <a:rPr lang="en-US" sz="2400" kern="0" dirty="0" smtClean="0"/>
              <a:t>And we set    </a:t>
            </a:r>
            <a:r>
              <a:rPr lang="hu-HU" sz="2400" kern="0" dirty="0" smtClean="0"/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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r>
              <a:rPr lang="en-US" sz="2800" kern="0" dirty="0" smtClean="0"/>
              <a:t>And the result is</a:t>
            </a:r>
            <a:r>
              <a:rPr lang="hu-HU" sz="2800" kern="0" dirty="0" smtClean="0"/>
              <a:t> (</a:t>
            </a:r>
            <a:r>
              <a:rPr lang="en-US" sz="2800" kern="0" dirty="0" smtClean="0"/>
              <a:t>without derivation</a:t>
            </a:r>
            <a:r>
              <a:rPr lang="hu-HU" sz="2800" kern="0" dirty="0" smtClean="0"/>
              <a:t>):</a:t>
            </a:r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r>
              <a:rPr lang="en-US" sz="2800" kern="0" dirty="0" smtClean="0"/>
              <a:t>Very </a:t>
            </a:r>
            <a:r>
              <a:rPr lang="en-US" sz="2800" kern="0" dirty="0"/>
              <a:t>similar to the </a:t>
            </a:r>
            <a:r>
              <a:rPr lang="en-US" sz="2800" kern="0" dirty="0" err="1"/>
              <a:t>univariate</a:t>
            </a:r>
            <a:r>
              <a:rPr lang="en-US" sz="2800" kern="0" dirty="0"/>
              <a:t> case!</a:t>
            </a:r>
          </a:p>
          <a:p>
            <a:pPr lvl="1"/>
            <a:r>
              <a:rPr lang="en-US" sz="2400" kern="0" dirty="0"/>
              <a:t>These are just the mean vector and the covariance matrix of the </a:t>
            </a:r>
            <a:r>
              <a:rPr lang="en-US" sz="2400" kern="0" dirty="0" smtClean="0"/>
              <a:t>data</a:t>
            </a:r>
            <a:endParaRPr lang="en-US" sz="2400" kern="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58909"/>
              </p:ext>
            </p:extLst>
          </p:nvPr>
        </p:nvGraphicFramePr>
        <p:xfrm>
          <a:off x="1975387" y="2153650"/>
          <a:ext cx="3696714" cy="111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8" name="Equation" r:id="rId5" imgW="1434960" imgH="431640" progId="Equation.3">
                  <p:embed/>
                </p:oleObj>
              </mc:Choice>
              <mc:Fallback>
                <p:oleObj name="Equation" r:id="rId5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387" y="2153650"/>
                        <a:ext cx="3696714" cy="1112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80759"/>
              </p:ext>
            </p:extLst>
          </p:nvPr>
        </p:nvGraphicFramePr>
        <p:xfrm>
          <a:off x="1975387" y="4149080"/>
          <a:ext cx="1861624" cy="107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9" name="Equation" r:id="rId7" imgW="749160" imgH="431640" progId="Equation.3">
                  <p:embed/>
                </p:oleObj>
              </mc:Choice>
              <mc:Fallback>
                <p:oleObj name="Equation" r:id="rId7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387" y="4149080"/>
                        <a:ext cx="1861624" cy="107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3153"/>
              </p:ext>
            </p:extLst>
          </p:nvPr>
        </p:nvGraphicFramePr>
        <p:xfrm>
          <a:off x="4799857" y="4149080"/>
          <a:ext cx="4104456" cy="10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0" name="Equation" r:id="rId9" imgW="1612800" imgH="431640" progId="Equation.3">
                  <p:embed/>
                </p:oleObj>
              </mc:Choice>
              <mc:Fallback>
                <p:oleObj name="Equation" r:id="rId9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857" y="4149080"/>
                        <a:ext cx="4104456" cy="10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83" y="2708920"/>
            <a:ext cx="3889144" cy="388914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Remark</a:t>
            </a:r>
            <a:r>
              <a:rPr lang="hu-HU" dirty="0" smtClean="0"/>
              <a:t> </a:t>
            </a:r>
            <a:r>
              <a:rPr lang="en-US" dirty="0" smtClean="0"/>
              <a:t>#</a:t>
            </a:r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670976" cy="4525963"/>
          </a:xfrm>
        </p:spPr>
        <p:txBody>
          <a:bodyPr/>
          <a:lstStyle/>
          <a:p>
            <a:r>
              <a:rPr lang="en-US" sz="2800" dirty="0" smtClean="0"/>
              <a:t>The estimate we obtained for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sz="2800" dirty="0" smtClean="0"/>
              <a:t> (</a:t>
            </a:r>
            <a:r>
              <a:rPr lang="en-US" sz="2800" dirty="0" smtClean="0"/>
              <a:t>and for</a:t>
            </a:r>
            <a:r>
              <a:rPr lang="hu-HU" sz="2800" dirty="0" smtClean="0"/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dirty="0" smtClean="0"/>
              <a:t>) </a:t>
            </a:r>
            <a:r>
              <a:rPr lang="en-US" sz="2800" dirty="0" smtClean="0"/>
              <a:t>is biased, because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So, in theory, it is better to use the following estimate (for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dirty="0" smtClean="0"/>
              <a:t>):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en-US" sz="24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But </a:t>
            </a:r>
            <a:r>
              <a:rPr lang="en-US" sz="2800" dirty="0"/>
              <a:t>in practice it doesn’t really </a:t>
            </a:r>
            <a:r>
              <a:rPr lang="en-US" sz="2800" dirty="0" smtClean="0"/>
              <a:t>matter,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as when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is large,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1/(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</a:p>
          <a:p>
            <a:endParaRPr lang="hu-HU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81233"/>
              </p:ext>
            </p:extLst>
          </p:nvPr>
        </p:nvGraphicFramePr>
        <p:xfrm>
          <a:off x="3143671" y="1772816"/>
          <a:ext cx="422959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" name="Egyenlet" r:id="rId4" imgW="2070100" imgH="457200" progId="Equation.3">
                  <p:embed/>
                </p:oleObj>
              </mc:Choice>
              <mc:Fallback>
                <p:oleObj name="Egyenlet" r:id="rId4" imgW="207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1" y="1772816"/>
                        <a:ext cx="422959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52795"/>
              </p:ext>
            </p:extLst>
          </p:nvPr>
        </p:nvGraphicFramePr>
        <p:xfrm>
          <a:off x="3201163" y="3356992"/>
          <a:ext cx="411460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" name="Egyenlet" r:id="rId6" imgW="1765300" imgH="431800" progId="Equation.3">
                  <p:embed/>
                </p:oleObj>
              </mc:Choice>
              <mc:Fallback>
                <p:oleObj name="Egyenlet" r:id="rId6" imgW="176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163" y="3356992"/>
                        <a:ext cx="4114605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76672"/>
            <a:ext cx="342610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en-US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268760"/>
            <a:ext cx="11360779" cy="4525963"/>
          </a:xfrm>
        </p:spPr>
        <p:txBody>
          <a:bodyPr/>
          <a:lstStyle/>
          <a:p>
            <a:r>
              <a:rPr lang="hu-HU" sz="2800" dirty="0" err="1" smtClean="0"/>
              <a:t>Classification</a:t>
            </a:r>
            <a:r>
              <a:rPr lang="hu-HU" sz="2800" dirty="0" smtClean="0"/>
              <a:t>, </a:t>
            </a:r>
            <a:r>
              <a:rPr lang="hu-HU" sz="2800" dirty="0" err="1" smtClean="0"/>
              <a:t>from</a:t>
            </a:r>
            <a:r>
              <a:rPr lang="hu-HU" sz="2800" dirty="0" smtClean="0"/>
              <a:t> a </a:t>
            </a:r>
            <a:r>
              <a:rPr lang="hu-HU" sz="2800" dirty="0" err="1" smtClean="0"/>
              <a:t>decision</a:t>
            </a:r>
            <a:r>
              <a:rPr lang="hu-HU" sz="2800" dirty="0" smtClean="0"/>
              <a:t> </a:t>
            </a:r>
            <a:r>
              <a:rPr lang="hu-HU" sz="2800" dirty="0" err="1" smtClean="0"/>
              <a:t>theory</a:t>
            </a:r>
            <a:r>
              <a:rPr lang="hu-HU" sz="2800" dirty="0" smtClean="0"/>
              <a:t> </a:t>
            </a:r>
            <a:r>
              <a:rPr lang="en-US" sz="2800" dirty="0" smtClean="0"/>
              <a:t>point of view: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en-US" sz="2400" dirty="0" smtClean="0"/>
              <a:t>Let us have a </a:t>
            </a:r>
            <a:r>
              <a:rPr lang="hu-H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r>
              <a:rPr lang="en-US" sz="2400" dirty="0" smtClean="0"/>
              <a:t>discriminatory function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for all classes</a:t>
            </a:r>
            <a:endParaRPr lang="hu-HU" sz="2400" dirty="0"/>
          </a:p>
          <a:p>
            <a:pPr lvl="1"/>
            <a:r>
              <a:rPr lang="en-US" sz="2400" dirty="0" smtClean="0"/>
              <a:t>It should be “big” for the feature space regions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belonging to the given class and “small” otherwise</a:t>
            </a:r>
            <a:endParaRPr lang="hu-HU" sz="2400" dirty="0"/>
          </a:p>
          <a:p>
            <a:pPr lvl="1"/>
            <a:r>
              <a:rPr lang="en-US" sz="2400" dirty="0" smtClean="0"/>
              <a:t>Classification is done on the base of </a:t>
            </a:r>
            <a:r>
              <a:rPr lang="hu-HU" sz="2400" dirty="0" err="1" smtClean="0"/>
              <a:t>max</a:t>
            </a:r>
            <a:r>
              <a:rPr lang="hu-HU" sz="2400" dirty="0" smtClean="0"/>
              <a:t> </a:t>
            </a:r>
            <a:r>
              <a:rPr lang="hu-H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/>
          </a:p>
          <a:p>
            <a:pPr lvl="1"/>
            <a:r>
              <a:rPr lang="en-US" sz="2400" dirty="0" smtClean="0"/>
              <a:t>This </a:t>
            </a:r>
            <a:r>
              <a:rPr lang="en-US" sz="2400" dirty="0" err="1" smtClean="0"/>
              <a:t>implicitely</a:t>
            </a:r>
            <a:r>
              <a:rPr lang="en-US" sz="2400" dirty="0" smtClean="0"/>
              <a:t> sets the decision boundary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/>
              <a:t>between the </a:t>
            </a:r>
            <a:r>
              <a:rPr lang="en-US" sz="2400" dirty="0" smtClean="0"/>
              <a:t>classes</a:t>
            </a:r>
            <a:endParaRPr lang="hu-HU" sz="2400" dirty="0"/>
          </a:p>
          <a:p>
            <a:r>
              <a:rPr lang="hu-HU" sz="2800" dirty="0" err="1"/>
              <a:t>Bayes</a:t>
            </a:r>
            <a:r>
              <a:rPr lang="hu-HU" sz="2800" dirty="0"/>
              <a:t> </a:t>
            </a:r>
            <a:r>
              <a:rPr lang="en-US" sz="2800" dirty="0" smtClean="0"/>
              <a:t>decision rule</a:t>
            </a:r>
            <a:r>
              <a:rPr lang="hu-HU" sz="2800" dirty="0" smtClean="0"/>
              <a:t>: </a:t>
            </a:r>
            <a:r>
              <a:rPr lang="en-US" sz="2800" dirty="0" smtClean="0"/>
              <a:t>we need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P(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en-US" sz="2800" dirty="0" smtClean="0"/>
              <a:t>for optimal classification</a:t>
            </a:r>
            <a:endParaRPr lang="hu-HU" sz="2800" dirty="0"/>
          </a:p>
          <a:p>
            <a:pPr lvl="1"/>
            <a:r>
              <a:rPr lang="en-US" sz="2400" dirty="0" smtClean="0"/>
              <a:t>This is equivalent to e.g.</a:t>
            </a:r>
            <a:r>
              <a:rPr lang="hu-HU" sz="2400" dirty="0" smtClean="0"/>
              <a:t> </a:t>
            </a:r>
            <a:r>
              <a:rPr lang="hu-H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p(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r>
              <a:rPr lang="hu-HU" sz="2400" dirty="0" smtClean="0"/>
              <a:t>, </a:t>
            </a:r>
            <a:r>
              <a:rPr lang="en-US" sz="2400" dirty="0" smtClean="0"/>
              <a:t>we used this form in the last lecture, and we will use this now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Remark</a:t>
            </a:r>
            <a:r>
              <a:rPr lang="hu-HU" dirty="0" smtClean="0"/>
              <a:t> </a:t>
            </a:r>
            <a:r>
              <a:rPr lang="en-US" dirty="0" smtClean="0"/>
              <a:t>#</a:t>
            </a:r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/>
              <a:t>practice the estimate for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dirty="0" smtClean="0"/>
              <a:t> </a:t>
            </a:r>
            <a:r>
              <a:rPr lang="en-US" sz="2800" dirty="0"/>
              <a:t>may turn out to be non-invertible (remember that the formula requires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400" dirty="0"/>
              <a:t>It may happen if there are too few samples or they are very similar </a:t>
            </a:r>
            <a:r>
              <a:rPr lang="en-US" sz="2400" dirty="0" smtClean="0"/>
              <a:t>(e.g. they are all </a:t>
            </a:r>
            <a:r>
              <a:rPr lang="en-US" sz="2400" dirty="0"/>
              <a:t>the </a:t>
            </a:r>
            <a:r>
              <a:rPr lang="en-US" sz="2400" dirty="0" smtClean="0"/>
              <a:t>same, or differ in a constant multiplier…)</a:t>
            </a:r>
          </a:p>
          <a:p>
            <a:r>
              <a:rPr lang="en-US" sz="2800" dirty="0" smtClean="0"/>
              <a:t>Simplest solution: </a:t>
            </a:r>
            <a:r>
              <a:rPr lang="en-US" sz="2800" dirty="0"/>
              <a:t>add a small positive value to the diagonal </a:t>
            </a:r>
            <a:r>
              <a:rPr lang="en-US" sz="2800" dirty="0" smtClean="0"/>
              <a:t>(“stabilize”), </a:t>
            </a:r>
            <a:r>
              <a:rPr lang="en-US" sz="2800" dirty="0"/>
              <a:t>so </a:t>
            </a:r>
            <a:r>
              <a:rPr lang="en-US" sz="2800" dirty="0" smtClean="0"/>
              <a:t>that		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 ≈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en-US" sz="2800" dirty="0"/>
          </a:p>
          <a:p>
            <a:r>
              <a:rPr lang="en-US" sz="2800" dirty="0" smtClean="0"/>
              <a:t>More complex solution</a:t>
            </a:r>
            <a:r>
              <a:rPr lang="hu-HU" sz="2800" dirty="0" smtClean="0"/>
              <a:t>: </a:t>
            </a:r>
            <a:r>
              <a:rPr lang="en-US" sz="2800" dirty="0" smtClean="0"/>
              <a:t>“</a:t>
            </a:r>
            <a:r>
              <a:rPr lang="hu-HU" sz="2800" dirty="0" err="1" smtClean="0"/>
              <a:t>shrinkage</a:t>
            </a:r>
            <a:r>
              <a:rPr lang="hu-HU" sz="2800" dirty="0" smtClean="0"/>
              <a:t> </a:t>
            </a:r>
            <a:r>
              <a:rPr lang="hu-HU" sz="2800" dirty="0" err="1" smtClean="0"/>
              <a:t>estimation</a:t>
            </a:r>
            <a:r>
              <a:rPr lang="hu-HU" sz="2800" dirty="0" smtClean="0"/>
              <a:t>”</a:t>
            </a:r>
          </a:p>
          <a:p>
            <a:pPr lvl="1"/>
            <a:r>
              <a:rPr lang="en-US" sz="2400" dirty="0" smtClean="0"/>
              <a:t>During </a:t>
            </a:r>
            <a:r>
              <a:rPr lang="en-US" sz="2400" dirty="0"/>
              <a:t>parameter optimization we force the target function to prefer some simpler type of covariance matrix (e.g. diagonal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Remark</a:t>
            </a:r>
            <a:r>
              <a:rPr lang="hu-HU" dirty="0" smtClean="0"/>
              <a:t> </a:t>
            </a:r>
            <a:r>
              <a:rPr lang="en-US" dirty="0" smtClean="0"/>
              <a:t>#</a:t>
            </a:r>
            <a:r>
              <a:rPr lang="hu-HU" dirty="0"/>
              <a:t>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294712" cy="4525963"/>
          </a:xfrm>
        </p:spPr>
        <p:txBody>
          <a:bodyPr/>
          <a:lstStyle/>
          <a:p>
            <a:r>
              <a:rPr lang="en-US" sz="2800" dirty="0" smtClean="0"/>
              <a:t>In practice we </a:t>
            </a:r>
            <a:r>
              <a:rPr lang="en-US" sz="2800" dirty="0"/>
              <a:t>very frequently restrict the covariance matrix to be </a:t>
            </a:r>
            <a:r>
              <a:rPr lang="en-US" sz="2800" dirty="0" smtClean="0"/>
              <a:t>diagonal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the simplest case by simply ignoring the elements outside the main </a:t>
            </a:r>
            <a:r>
              <a:rPr lang="en-US" sz="2400" dirty="0" smtClean="0"/>
              <a:t>diagonal</a:t>
            </a:r>
            <a:endParaRPr lang="en-US" sz="2400" dirty="0"/>
          </a:p>
          <a:p>
            <a:pPr lvl="1"/>
            <a:r>
              <a:rPr lang="en-US" sz="2400" dirty="0"/>
              <a:t>Easier to train (less stability problems)</a:t>
            </a:r>
          </a:p>
          <a:p>
            <a:pPr lvl="1"/>
            <a:r>
              <a:rPr lang="en-US" sz="2400" dirty="0"/>
              <a:t>Faster to evaluate (no matrix inversion)</a:t>
            </a:r>
          </a:p>
          <a:p>
            <a:pPr lvl="1"/>
            <a:r>
              <a:rPr lang="en-US" sz="2400" dirty="0"/>
              <a:t>Of course, the model becomes less accurate (larger “model error”)…</a:t>
            </a:r>
          </a:p>
          <a:p>
            <a:r>
              <a:rPr lang="en-US" sz="2800" dirty="0"/>
              <a:t>The resulting model is basically equivalent to the Naïve Bayes </a:t>
            </a:r>
            <a:r>
              <a:rPr lang="en-US" sz="2800" dirty="0" smtClean="0"/>
              <a:t>approach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1412776"/>
            <a:ext cx="1476581" cy="14765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3773128"/>
            <a:ext cx="2831562" cy="22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Bayesian parameter estimation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hu-HU" sz="2800" dirty="0" smtClean="0"/>
              <a:t>ML </a:t>
            </a:r>
            <a:r>
              <a:rPr lang="en-US" sz="2800" dirty="0" smtClean="0"/>
              <a:t>approach</a:t>
            </a:r>
            <a:r>
              <a:rPr lang="hu-HU" sz="2800" dirty="0" smtClean="0"/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 </a:t>
            </a:r>
            <a:r>
              <a:rPr lang="en-US" sz="2800" dirty="0"/>
              <a:t>has a fixed, but unknown value</a:t>
            </a:r>
          </a:p>
          <a:p>
            <a:r>
              <a:rPr lang="hu-HU" sz="2800" dirty="0" err="1" smtClean="0"/>
              <a:t>Bay</a:t>
            </a:r>
            <a:r>
              <a:rPr lang="en-US" sz="2800" dirty="0" err="1" smtClean="0"/>
              <a:t>esian</a:t>
            </a:r>
            <a:r>
              <a:rPr lang="en-US" sz="2800" dirty="0" smtClean="0"/>
              <a:t> method</a:t>
            </a:r>
            <a:r>
              <a:rPr lang="hu-HU" sz="2800" dirty="0" smtClean="0"/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 </a:t>
            </a:r>
            <a:r>
              <a:rPr lang="en-US" sz="2800" dirty="0" smtClean="0"/>
              <a:t>is a stochastic value with its own distribution</a:t>
            </a:r>
            <a:endParaRPr lang="hu-HU" sz="2800" dirty="0" smtClean="0"/>
          </a:p>
          <a:p>
            <a:pPr lvl="1"/>
            <a:r>
              <a:rPr lang="en-US" sz="2400" dirty="0"/>
              <a:t>this distribution expresses our uncertainty about the actual value </a:t>
            </a:r>
            <a:r>
              <a:rPr lang="en-US" sz="2400" dirty="0" smtClean="0"/>
              <a:t>of</a:t>
            </a:r>
            <a:r>
              <a:rPr lang="hu-HU" sz="2400" dirty="0" smtClean="0"/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pPr marL="457200" lvl="1" indent="0">
              <a:buNone/>
            </a:pPr>
            <a:r>
              <a:rPr lang="hu-HU" sz="2400" dirty="0" smtClean="0"/>
              <a:t>            </a:t>
            </a:r>
            <a:r>
              <a:rPr lang="en-US" sz="2400" dirty="0" smtClean="0"/>
              <a:t>   we are uncertain</a:t>
            </a:r>
            <a:r>
              <a:rPr lang="hu-HU" sz="2400" dirty="0" smtClean="0"/>
              <a:t>        </a:t>
            </a:r>
            <a:r>
              <a:rPr lang="en-US" sz="2400" dirty="0" smtClean="0"/>
              <a:t>     we have a strong hypothesis</a:t>
            </a:r>
            <a:r>
              <a:rPr lang="hu-HU" sz="2400" dirty="0" smtClean="0"/>
              <a:t> (-2)</a:t>
            </a:r>
            <a:endParaRPr lang="hu-HU" sz="2400" dirty="0"/>
          </a:p>
          <a:p>
            <a:pPr lvl="2"/>
            <a:endParaRPr lang="hu-HU" sz="2000" dirty="0" smtClean="0"/>
          </a:p>
          <a:p>
            <a:r>
              <a:rPr lang="en-US" sz="2800" dirty="0" smtClean="0"/>
              <a:t>We assume that we know the a priori distribution</a:t>
            </a:r>
            <a:r>
              <a:rPr lang="hu-HU" sz="2800" dirty="0" smtClean="0"/>
              <a:t> 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hu-HU" sz="2800" dirty="0"/>
          </a:p>
          <a:p>
            <a:r>
              <a:rPr lang="en-US" sz="2800" dirty="0" smtClean="0"/>
              <a:t>Using the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smtClean="0"/>
              <a:t> </a:t>
            </a:r>
            <a:r>
              <a:rPr lang="en-US" sz="2800" dirty="0" smtClean="0"/>
              <a:t>training samples, we are looking for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|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hu-H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u-HU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hu-HU" sz="2800" dirty="0" err="1" smtClean="0"/>
              <a:t>t</a:t>
            </a:r>
            <a:r>
              <a:rPr lang="hu-HU" sz="2800" dirty="0" smtClean="0"/>
              <a:t>,</a:t>
            </a:r>
            <a:r>
              <a:rPr lang="en-US" sz="2800" dirty="0" smtClean="0"/>
              <a:t> the posterior distribution of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, </a:t>
            </a:r>
            <a:r>
              <a:rPr lang="en-US" sz="2800" dirty="0" smtClean="0"/>
              <a:t>which will eventually give us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hu-HU" sz="2800" dirty="0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763143"/>
            <a:ext cx="8217155" cy="80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Bayesian parameter </a:t>
            </a:r>
            <a:r>
              <a:rPr lang="en-US" altLang="hu-HU" dirty="0" smtClean="0">
                <a:solidFill>
                  <a:schemeClr val="tx1"/>
                </a:solidFill>
              </a:rPr>
              <a:t>estimation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As </a:t>
            </a:r>
            <a:r>
              <a:rPr lang="en-US" sz="2800" dirty="0"/>
              <a:t>the final goal, we want to estimate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800" dirty="0" smtClean="0">
                <a:sym typeface="Symbol" panose="05050102010706020507" pitchFamily="18" charset="2"/>
              </a:rPr>
              <a:t>, which </a:t>
            </a:r>
            <a:r>
              <a:rPr lang="en-US" sz="2800" dirty="0" smtClean="0"/>
              <a:t>will </a:t>
            </a:r>
            <a:r>
              <a:rPr lang="en-US" sz="2800" dirty="0"/>
              <a:t>be obtained as</a:t>
            </a:r>
          </a:p>
          <a:p>
            <a:endParaRPr lang="hu-HU" sz="2800" dirty="0"/>
          </a:p>
          <a:p>
            <a:r>
              <a:rPr lang="en-US" sz="2800" dirty="0" smtClean="0"/>
              <a:t>That is, instead of having a point estimate for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sz="2800" dirty="0" smtClean="0"/>
              <a:t>,</a:t>
            </a:r>
            <a:r>
              <a:rPr lang="en-US" sz="2800" dirty="0" smtClean="0"/>
              <a:t> we marginalize over the possible values of the unknown parameter</a:t>
            </a:r>
            <a:r>
              <a:rPr lang="hu-HU" sz="2800" dirty="0" smtClean="0"/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hu-HU" sz="2800" dirty="0" smtClean="0"/>
          </a:p>
          <a:p>
            <a:pPr lvl="1"/>
            <a:r>
              <a:rPr lang="en-US" sz="2400" dirty="0" smtClean="0"/>
              <a:t>If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hu-HU" sz="2400" dirty="0" smtClean="0"/>
              <a:t> </a:t>
            </a:r>
            <a:r>
              <a:rPr lang="en-US" sz="2400" dirty="0" smtClean="0"/>
              <a:t>turns out to be “pointy”, then the result will be very similar to that of the ML method</a:t>
            </a:r>
            <a:endParaRPr lang="hu-HU" sz="2400" dirty="0"/>
          </a:p>
          <a:p>
            <a:r>
              <a:rPr lang="en-US" sz="2800" dirty="0" smtClean="0"/>
              <a:t>During classification, we use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|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800" dirty="0" smtClean="0"/>
              <a:t> to estimate </a:t>
            </a:r>
            <a:r>
              <a:rPr lang="en-US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x|c</a:t>
            </a:r>
            <a:r>
              <a:rPr lang="en-US" alt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 smtClean="0"/>
          </a:p>
          <a:p>
            <a:pPr lvl="1"/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 smtClean="0"/>
              <a:t> </a:t>
            </a:r>
            <a:r>
              <a:rPr lang="en-US" sz="2400" dirty="0" smtClean="0"/>
              <a:t>contains only the examples of the given class</a:t>
            </a:r>
            <a:endParaRPr lang="hu-HU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63573"/>
              </p:ext>
            </p:extLst>
          </p:nvPr>
        </p:nvGraphicFramePr>
        <p:xfrm>
          <a:off x="3647728" y="1916832"/>
          <a:ext cx="44414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gyenlet" r:id="rId3" imgW="1663700" imgH="279400" progId="Equation.3">
                  <p:embed/>
                </p:oleObj>
              </mc:Choice>
              <mc:Fallback>
                <p:oleObj name="Egyenlet" r:id="rId3" imgW="1663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916832"/>
                        <a:ext cx="4441409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53" y="1124744"/>
            <a:ext cx="4215102" cy="230425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Bayesian parameter estimation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862664" cy="4525963"/>
          </a:xfrm>
        </p:spPr>
        <p:txBody>
          <a:bodyPr/>
          <a:lstStyle/>
          <a:p>
            <a:r>
              <a:rPr lang="en-US" sz="2800" dirty="0" smtClean="0"/>
              <a:t>As </a:t>
            </a:r>
            <a:r>
              <a:rPr lang="en-US" sz="2800" dirty="0"/>
              <a:t>earlier we assume that </a:t>
            </a:r>
            <a:r>
              <a:rPr lang="en-US" sz="2800" b="1" dirty="0"/>
              <a:t>all the distributions </a:t>
            </a:r>
            <a:r>
              <a:rPr lang="en-US" sz="2800" dirty="0"/>
              <a:t>have a Gaussian shape, and only their parameters are </a:t>
            </a:r>
            <a:r>
              <a:rPr lang="en-US" sz="2800" dirty="0" smtClean="0"/>
              <a:t>unknown</a:t>
            </a:r>
            <a:endParaRPr lang="hu-HU" sz="2800" dirty="0" smtClean="0"/>
          </a:p>
          <a:p>
            <a:pPr lvl="1"/>
            <a:r>
              <a:rPr lang="en-US" sz="2400" dirty="0" smtClean="0"/>
              <a:t>In practice we can use other distributions as well</a:t>
            </a:r>
            <a:endParaRPr lang="hu-HU" sz="2400" dirty="0"/>
          </a:p>
          <a:p>
            <a:r>
              <a:rPr lang="en-US" sz="2800" dirty="0" smtClean="0"/>
              <a:t>Notations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35116"/>
              </p:ext>
            </p:extLst>
          </p:nvPr>
        </p:nvGraphicFramePr>
        <p:xfrm>
          <a:off x="1127448" y="3800741"/>
          <a:ext cx="32639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4" imgW="1218960" imgH="736560" progId="Equation.3">
                  <p:embed/>
                </p:oleObj>
              </mc:Choice>
              <mc:Fallback>
                <p:oleObj name="Equation" r:id="rId4" imgW="12189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3800741"/>
                        <a:ext cx="326390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27848" y="3864859"/>
            <a:ext cx="5616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2400" dirty="0" smtClean="0">
                <a:latin typeface="+mj-lt"/>
              </a:rPr>
              <a:t>a </a:t>
            </a:r>
            <a:r>
              <a:rPr lang="hu-HU" altLang="hu-HU" sz="2400" dirty="0">
                <a:latin typeface="+mj-lt"/>
              </a:rPr>
              <a:t>priori </a:t>
            </a:r>
            <a:r>
              <a:rPr lang="en-US" altLang="hu-HU" sz="2400" dirty="0" smtClean="0">
                <a:latin typeface="+mj-lt"/>
              </a:rPr>
              <a:t>distribution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altLang="hu-HU" sz="2400" dirty="0"/>
              <a:t> </a:t>
            </a:r>
            <a:r>
              <a:rPr lang="en-US" altLang="hu-HU" sz="2400" dirty="0" smtClean="0">
                <a:latin typeface="+mj-lt"/>
              </a:rPr>
              <a:t>(it is</a:t>
            </a:r>
            <a:r>
              <a:rPr lang="hu-HU" altLang="hu-HU" sz="2400" dirty="0" smtClean="0">
                <a:latin typeface="+mj-lt"/>
              </a:rPr>
              <a:t> </a:t>
            </a:r>
            <a:r>
              <a:rPr lang="en-US" altLang="hu-HU" sz="2400" b="1" dirty="0" smtClean="0">
                <a:latin typeface="+mj-lt"/>
              </a:rPr>
              <a:t>known</a:t>
            </a:r>
            <a:r>
              <a:rPr lang="en-US" altLang="hu-HU" sz="2400" dirty="0" smtClean="0">
                <a:latin typeface="+mj-lt"/>
              </a:rPr>
              <a:t>!)</a:t>
            </a:r>
            <a:endParaRPr lang="hu-HU" altLang="hu-HU" sz="2400" dirty="0">
              <a:latin typeface="+mj-lt"/>
            </a:endParaRPr>
          </a:p>
          <a:p>
            <a:endParaRPr lang="hu-HU" altLang="hu-HU" sz="1200" dirty="0">
              <a:latin typeface="+mj-lt"/>
            </a:endParaRPr>
          </a:p>
          <a:p>
            <a:r>
              <a:rPr lang="en-US" altLang="en-US" sz="2400" dirty="0" smtClean="0">
                <a:latin typeface="+mj-lt"/>
                <a:sym typeface="Symbol" panose="05050102010706020507" pitchFamily="18" charset="2"/>
              </a:rPr>
              <a:t>Posterior distribution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400" dirty="0" smtClean="0">
                <a:latin typeface="+mj-lt"/>
                <a:sym typeface="Symbol" panose="05050102010706020507" pitchFamily="18" charset="2"/>
              </a:rPr>
              <a:t>, estimated from 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hu-HU" sz="2400" dirty="0" smtClean="0">
                <a:latin typeface="+mj-lt"/>
              </a:rPr>
              <a:t> </a:t>
            </a:r>
            <a:r>
              <a:rPr lang="en-US" altLang="hu-HU" sz="2400" dirty="0" smtClean="0">
                <a:latin typeface="+mj-lt"/>
              </a:rPr>
              <a:t>data samples</a:t>
            </a:r>
            <a:endParaRPr lang="hu-HU" altLang="hu-HU" sz="2400" dirty="0">
              <a:latin typeface="+mj-lt"/>
            </a:endParaRPr>
          </a:p>
          <a:p>
            <a:endParaRPr lang="hu-HU" altLang="hu-HU" sz="1200" dirty="0">
              <a:latin typeface="+mj-lt"/>
            </a:endParaRPr>
          </a:p>
          <a:p>
            <a:r>
              <a:rPr lang="en-US" altLang="hu-HU" sz="2400" dirty="0">
                <a:latin typeface="+mj-lt"/>
              </a:rPr>
              <a:t>The distribution of </a:t>
            </a:r>
            <a:r>
              <a:rPr lang="en-US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hu-HU" sz="2400" dirty="0" smtClean="0">
                <a:latin typeface="+mj-lt"/>
              </a:rPr>
              <a:t> for a given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hu-HU" altLang="hu-HU" sz="2400" dirty="0" smtClean="0">
                <a:latin typeface="+mj-lt"/>
              </a:rPr>
              <a:t> </a:t>
            </a:r>
            <a:r>
              <a:rPr lang="en-US" altLang="hu-HU" sz="2400" dirty="0" smtClean="0">
                <a:latin typeface="+mj-lt"/>
              </a:rPr>
              <a:t>value</a:t>
            </a:r>
            <a:endParaRPr lang="en-US" alt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9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Example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598968" cy="4525963"/>
          </a:xfrm>
        </p:spPr>
        <p:txBody>
          <a:bodyPr/>
          <a:lstStyle/>
          <a:p>
            <a:r>
              <a:rPr lang="en-US" sz="2800" dirty="0" smtClean="0"/>
              <a:t>Example</a:t>
            </a:r>
            <a:r>
              <a:rPr lang="hu-HU" sz="2800" dirty="0" smtClean="0"/>
              <a:t>: </a:t>
            </a:r>
            <a:r>
              <a:rPr lang="en-US" sz="2800" dirty="0" err="1" smtClean="0"/>
              <a:t>univariate</a:t>
            </a:r>
            <a:r>
              <a:rPr lang="en-US" sz="2800" dirty="0" smtClean="0"/>
              <a:t> case </a:t>
            </a:r>
            <a:r>
              <a:rPr lang="hu-HU" sz="2800" dirty="0" smtClean="0"/>
              <a:t>(</a:t>
            </a:r>
            <a:r>
              <a:rPr lang="en-US" sz="2800" dirty="0" smtClean="0"/>
              <a:t>so </a:t>
            </a:r>
            <a:r>
              <a:rPr lang="el-GR" alt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 smtClean="0"/>
              <a:t>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sz="2800" dirty="0" smtClean="0"/>
              <a:t> </a:t>
            </a:r>
            <a:r>
              <a:rPr lang="en-US" sz="2800" dirty="0" smtClean="0"/>
              <a:t>are real numbers</a:t>
            </a:r>
            <a:r>
              <a:rPr lang="hu-HU" sz="2800" dirty="0" smtClean="0"/>
              <a:t>)</a:t>
            </a:r>
            <a:endParaRPr lang="hu-HU" sz="2800" dirty="0"/>
          </a:p>
          <a:p>
            <a:pPr lvl="1"/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hu-HU" sz="2400" dirty="0" smtClean="0"/>
              <a:t> </a:t>
            </a:r>
            <a:r>
              <a:rPr lang="en-US" sz="2400" dirty="0" smtClean="0"/>
              <a:t>is known</a:t>
            </a:r>
            <a:r>
              <a:rPr lang="hu-HU" sz="2400" dirty="0" smtClean="0"/>
              <a:t>, </a:t>
            </a:r>
            <a:r>
              <a:rPr lang="en-US" sz="2400" dirty="0" smtClean="0"/>
              <a:t>we have to estimate only </a:t>
            </a:r>
            <a:r>
              <a:rPr lang="el-GR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hu-HU" sz="2400" dirty="0"/>
          </a:p>
          <a:p>
            <a:pPr lvl="1"/>
            <a:r>
              <a:rPr lang="en-US" sz="2400" dirty="0" smtClean="0"/>
              <a:t>So we will not use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en-US" sz="2400" dirty="0" smtClean="0"/>
              <a:t>notation in this example</a:t>
            </a:r>
            <a:endParaRPr lang="hu-HU" sz="2400" dirty="0"/>
          </a:p>
          <a:p>
            <a:r>
              <a:rPr lang="en-US" sz="2800" dirty="0" smtClean="0"/>
              <a:t>Actually we estimate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l-GR" alt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. </a:t>
            </a:r>
            <a:r>
              <a:rPr lang="en-US" sz="2800" dirty="0" smtClean="0"/>
              <a:t>First use the Bayes theorem</a:t>
            </a:r>
            <a:r>
              <a:rPr lang="hu-HU" sz="2800" dirty="0" smtClean="0"/>
              <a:t>:</a:t>
            </a:r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r>
              <a:rPr lang="hu-HU" sz="2800" dirty="0" smtClean="0"/>
              <a:t>…</a:t>
            </a:r>
            <a:r>
              <a:rPr lang="en-US" sz="2800" dirty="0" smtClean="0"/>
              <a:t>then we assume that the examples are independent</a:t>
            </a:r>
            <a:r>
              <a:rPr lang="hu-HU" sz="2800" dirty="0" smtClean="0"/>
              <a:t>:</a:t>
            </a:r>
          </a:p>
          <a:p>
            <a:pPr lvl="1"/>
            <a:endParaRPr lang="en-US" sz="2400" dirty="0" smtClean="0"/>
          </a:p>
          <a:p>
            <a:pPr lvl="1"/>
            <a:endParaRPr lang="hu-HU" sz="2400" dirty="0" smtClean="0"/>
          </a:p>
          <a:p>
            <a:r>
              <a:rPr lang="hu-HU" sz="2800" dirty="0" smtClean="0"/>
              <a:t>…</a:t>
            </a:r>
            <a:r>
              <a:rPr lang="en-US" sz="2800" dirty="0" smtClean="0"/>
              <a:t>which gives</a:t>
            </a:r>
            <a:r>
              <a:rPr lang="hu-HU" sz="2800" dirty="0" smtClean="0"/>
              <a:t>: </a:t>
            </a:r>
            <a:endParaRPr lang="hu-HU" sz="28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74150"/>
              </p:ext>
            </p:extLst>
          </p:nvPr>
        </p:nvGraphicFramePr>
        <p:xfrm>
          <a:off x="1703512" y="3207696"/>
          <a:ext cx="3022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1" name="Equation" r:id="rId3" imgW="1460160" imgH="419040" progId="Equation.3">
                  <p:embed/>
                </p:oleObj>
              </mc:Choice>
              <mc:Fallback>
                <p:oleObj name="Equation" r:id="rId3" imgW="1460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3207696"/>
                        <a:ext cx="3022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66186"/>
              </p:ext>
            </p:extLst>
          </p:nvPr>
        </p:nvGraphicFramePr>
        <p:xfrm>
          <a:off x="8832304" y="4372889"/>
          <a:ext cx="2936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2" name="Equation" r:id="rId5" imgW="1384200" imgH="431640" progId="Equation.3">
                  <p:embed/>
                </p:oleObj>
              </mc:Choice>
              <mc:Fallback>
                <p:oleObj name="Equation" r:id="rId5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4372889"/>
                        <a:ext cx="2936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6734"/>
              </p:ext>
            </p:extLst>
          </p:nvPr>
        </p:nvGraphicFramePr>
        <p:xfrm>
          <a:off x="3594819" y="5271541"/>
          <a:ext cx="55975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3" name="Equation" r:id="rId7" imgW="2705040" imgH="431640" progId="Equation.3">
                  <p:embed/>
                </p:oleObj>
              </mc:Choice>
              <mc:Fallback>
                <p:oleObj name="Equation" r:id="rId7" imgW="2705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819" y="5271541"/>
                        <a:ext cx="559752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Example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598968" cy="4525963"/>
          </a:xfrm>
        </p:spPr>
        <p:txBody>
          <a:bodyPr/>
          <a:lstStyle/>
          <a:p>
            <a:r>
              <a:rPr lang="en-US" sz="2800" dirty="0" smtClean="0"/>
              <a:t>So</a:t>
            </a:r>
            <a:r>
              <a:rPr lang="hu-HU" sz="2800" dirty="0" smtClean="0"/>
              <a:t>: (</a:t>
            </a:r>
            <a:r>
              <a:rPr lang="hu-HU" sz="2800" dirty="0" err="1" smtClean="0"/>
              <a:t>recap</a:t>
            </a:r>
            <a:r>
              <a:rPr lang="hu-HU" sz="2800" dirty="0" smtClean="0"/>
              <a:t>)</a:t>
            </a:r>
          </a:p>
          <a:p>
            <a:pPr lvl="1"/>
            <a:endParaRPr lang="hu-HU" sz="2400" dirty="0" smtClean="0"/>
          </a:p>
          <a:p>
            <a:r>
              <a:rPr lang="en-US" sz="2800" dirty="0" smtClean="0"/>
              <a:t>And we also assumed that our distribution is Gaussian</a:t>
            </a:r>
            <a:r>
              <a:rPr lang="hu-HU" sz="2800" dirty="0" smtClean="0"/>
              <a:t>:</a:t>
            </a:r>
          </a:p>
          <a:p>
            <a:endParaRPr lang="hu-HU" sz="2800" dirty="0"/>
          </a:p>
          <a:p>
            <a:r>
              <a:rPr lang="en-US" sz="2800" dirty="0" smtClean="0"/>
              <a:t>The two gives (…after a long struggle)</a:t>
            </a:r>
            <a:r>
              <a:rPr lang="hu-HU" sz="2800" dirty="0" smtClean="0"/>
              <a:t> 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where     is the mean of the training </a:t>
            </a:r>
            <a:r>
              <a:rPr lang="en-US" sz="2400" dirty="0" err="1" smtClean="0"/>
              <a:t>sampes</a:t>
            </a:r>
            <a:endParaRPr lang="hu-HU" sz="2400" dirty="0" smtClean="0"/>
          </a:p>
          <a:p>
            <a:pPr lvl="1"/>
            <a:endParaRPr lang="hu-HU" sz="24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20494"/>
              </p:ext>
            </p:extLst>
          </p:nvPr>
        </p:nvGraphicFramePr>
        <p:xfrm>
          <a:off x="2682875" y="2708275"/>
          <a:ext cx="6062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" name="Equation" r:id="rId3" imgW="2552400" imgH="228600" progId="Equation.3">
                  <p:embed/>
                </p:oleObj>
              </mc:Choice>
              <mc:Fallback>
                <p:oleObj name="Equation" r:id="rId3" imgW="255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708275"/>
                        <a:ext cx="60626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50819"/>
              </p:ext>
            </p:extLst>
          </p:nvPr>
        </p:nvGraphicFramePr>
        <p:xfrm>
          <a:off x="2816225" y="3717925"/>
          <a:ext cx="43815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" name="Equation" r:id="rId5" imgW="2095200" imgH="939600" progId="Equation.3">
                  <p:embed/>
                </p:oleObj>
              </mc:Choice>
              <mc:Fallback>
                <p:oleObj name="Equation" r:id="rId5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3717925"/>
                        <a:ext cx="43815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895693"/>
              </p:ext>
            </p:extLst>
          </p:nvPr>
        </p:nvGraphicFramePr>
        <p:xfrm>
          <a:off x="2664481" y="5816948"/>
          <a:ext cx="273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" name="Egyenlet" r:id="rId7" imgW="190500" imgH="228600" progId="Equation.3">
                  <p:embed/>
                </p:oleObj>
              </mc:Choice>
              <mc:Fallback>
                <p:oleObj name="Egyenlet" r:id="rId7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481" y="5816948"/>
                        <a:ext cx="2730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34845"/>
              </p:ext>
            </p:extLst>
          </p:nvPr>
        </p:nvGraphicFramePr>
        <p:xfrm>
          <a:off x="3927682" y="1246207"/>
          <a:ext cx="3962803" cy="969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" name="Equation" r:id="rId9" imgW="1765080" imgH="431640" progId="Equation.3">
                  <p:embed/>
                </p:oleObj>
              </mc:Choice>
              <mc:Fallback>
                <p:oleObj name="Equation" r:id="rId9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682" y="1246207"/>
                        <a:ext cx="3962803" cy="969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Discussion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9158808" cy="4525963"/>
          </a:xfrm>
        </p:spPr>
        <p:txBody>
          <a:bodyPr/>
          <a:lstStyle/>
          <a:p>
            <a:r>
              <a:rPr lang="el-GR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alt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 is practically the weighted average of      and </a:t>
            </a:r>
            <a:r>
              <a:rPr lang="el-GR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 smtClean="0"/>
              <a:t>If the sample size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 increases,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800" dirty="0"/>
              <a:t> </a:t>
            </a:r>
            <a:r>
              <a:rPr lang="en-US" sz="2800" dirty="0" smtClean="0"/>
              <a:t>goes to 1,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800" dirty="0"/>
              <a:t> </a:t>
            </a:r>
            <a:r>
              <a:rPr lang="en-US" sz="2800" dirty="0" smtClean="0"/>
              <a:t>to 0</a:t>
            </a:r>
            <a:endParaRPr lang="en-US" sz="2800" dirty="0"/>
          </a:p>
          <a:p>
            <a:pPr lvl="1"/>
            <a:r>
              <a:rPr lang="en-US" sz="2400" dirty="0"/>
              <a:t>So we rely more on the estimation based on the data, and rely less on the a priori </a:t>
            </a:r>
            <a:r>
              <a:rPr lang="en-US" sz="2400" dirty="0" smtClean="0"/>
              <a:t>knowledge</a:t>
            </a:r>
            <a:endParaRPr lang="en-US" sz="2400" dirty="0"/>
          </a:p>
          <a:p>
            <a:r>
              <a:rPr lang="en-US" sz="2800" dirty="0" smtClean="0"/>
              <a:t>The </a:t>
            </a:r>
            <a:r>
              <a:rPr lang="en-US" sz="2800" dirty="0"/>
              <a:t>variance of the estimate gets smaller as the sample size</a:t>
            </a:r>
            <a:r>
              <a:rPr lang="hu-HU" sz="2800" dirty="0" smtClean="0"/>
              <a:t>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en-US" sz="2800" dirty="0" smtClean="0"/>
              <a:t>increases</a:t>
            </a:r>
            <a:endParaRPr lang="hu-HU" sz="2800" dirty="0" smtClean="0"/>
          </a:p>
          <a:p>
            <a:pPr lvl="1"/>
            <a:r>
              <a:rPr lang="en-US" sz="2400" dirty="0" smtClean="0"/>
              <a:t>So our uncertainty regarding </a:t>
            </a:r>
            <a:r>
              <a:rPr lang="el-GR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 smtClean="0"/>
              <a:t> </a:t>
            </a:r>
            <a:r>
              <a:rPr lang="en-US" sz="2400" dirty="0" smtClean="0"/>
              <a:t>decreases</a:t>
            </a:r>
            <a:endParaRPr lang="hu-HU" sz="2400" dirty="0" smtClean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we are still estimating the a posteriori distribution of </a:t>
            </a:r>
            <a:r>
              <a:rPr lang="en-US" altLang="en-US" sz="2400" dirty="0" smtClean="0">
                <a:sym typeface="Symbol" panose="05050102010706020507" pitchFamily="18" charset="2"/>
              </a:rPr>
              <a:t></a:t>
            </a:r>
            <a:endParaRPr lang="hu-HU" sz="24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20381"/>
              </p:ext>
            </p:extLst>
          </p:nvPr>
        </p:nvGraphicFramePr>
        <p:xfrm>
          <a:off x="1919536" y="1772816"/>
          <a:ext cx="4306317" cy="146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9" name="Equation" r:id="rId3" imgW="2095200" imgH="711000" progId="Equation.3">
                  <p:embed/>
                </p:oleObj>
              </mc:Choice>
              <mc:Fallback>
                <p:oleObj name="Equation" r:id="rId3" imgW="2095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1772816"/>
                        <a:ext cx="4306317" cy="1463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310349"/>
              </p:ext>
            </p:extLst>
          </p:nvPr>
        </p:nvGraphicFramePr>
        <p:xfrm>
          <a:off x="7464152" y="1374172"/>
          <a:ext cx="271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0" name="Egyenlet" r:id="rId5" imgW="190500" imgH="228600" progId="Equation.3">
                  <p:embed/>
                </p:oleObj>
              </mc:Choice>
              <mc:Fallback>
                <p:oleObj name="Egyenlet" r:id="rId5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152" y="1374172"/>
                        <a:ext cx="271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37315"/>
              </p:ext>
            </p:extLst>
          </p:nvPr>
        </p:nvGraphicFramePr>
        <p:xfrm>
          <a:off x="9552384" y="4437112"/>
          <a:ext cx="19113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1" name="Equation" r:id="rId7" imgW="914400" imgH="457200" progId="Equation.3">
                  <p:embed/>
                </p:oleObj>
              </mc:Choice>
              <mc:Fallback>
                <p:oleObj name="Equation" r:id="rId7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384" y="4437112"/>
                        <a:ext cx="19113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Illustration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11031016" cy="4535091"/>
          </a:xfrm>
        </p:spPr>
        <p:txBody>
          <a:bodyPr/>
          <a:lstStyle/>
          <a:p>
            <a:r>
              <a:rPr lang="en-US" sz="2800" dirty="0" smtClean="0"/>
              <a:t>The numbers correspond to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:</a:t>
            </a: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With the increase of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, the mean converges to a fixed value</a:t>
            </a:r>
            <a:endParaRPr lang="hu-HU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variance gets smaller and smaller, representing that our uncertainty about the actual value </a:t>
            </a:r>
            <a:r>
              <a:rPr lang="en-US" sz="2800" dirty="0" smtClean="0"/>
              <a:t>decreases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4"/>
          <a:stretch>
            <a:fillRect/>
          </a:stretch>
        </p:blipFill>
        <p:spPr bwMode="auto">
          <a:xfrm>
            <a:off x="2927648" y="1844824"/>
            <a:ext cx="6723588" cy="27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45" y="1340768"/>
            <a:ext cx="5535165" cy="45350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Illustration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9632"/>
            <a:ext cx="5990456" cy="4535091"/>
          </a:xfrm>
        </p:spPr>
        <p:txBody>
          <a:bodyPr/>
          <a:lstStyle/>
          <a:p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With the increase of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/>
              <a:t>, the mean converges to a fixed value</a:t>
            </a:r>
            <a:endParaRPr lang="hu-HU" sz="2800" dirty="0"/>
          </a:p>
          <a:p>
            <a:r>
              <a:rPr lang="en-US" sz="2800" dirty="0"/>
              <a:t>The variance gets smaller and smaller, representing that our uncertainty about the actual value decreases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378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43" y="2780928"/>
            <a:ext cx="4580031" cy="343502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en-US" dirty="0" smtClean="0"/>
              <a:t>?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142584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assumed that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is Gaussian for all classes</a:t>
            </a:r>
          </a:p>
          <a:p>
            <a:pPr lvl="1"/>
            <a:r>
              <a:rPr lang="en-US" sz="2400" dirty="0"/>
              <a:t>And we examined how the decision surfaces look like for given </a:t>
            </a:r>
            <a:r>
              <a:rPr lang="en-US" sz="2400" dirty="0" smtClean="0"/>
              <a:t>parameters</a:t>
            </a:r>
            <a:r>
              <a:rPr lang="hu-HU" sz="2400" dirty="0" smtClean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</a:t>
            </a:r>
            <a:r>
              <a:rPr lang="hu-HU" sz="2400" dirty="0" smtClean="0"/>
              <a:t>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400" dirty="0"/>
          </a:p>
          <a:p>
            <a:r>
              <a:rPr lang="en-US" sz="2800" dirty="0" smtClean="0"/>
              <a:t>We </a:t>
            </a:r>
            <a:r>
              <a:rPr lang="en-US" sz="2800" dirty="0"/>
              <a:t>will still assume that the distribution is Gaussian</a:t>
            </a:r>
          </a:p>
          <a:p>
            <a:pPr lvl="1"/>
            <a:r>
              <a:rPr lang="en-US" sz="2400" dirty="0"/>
              <a:t>But now we will learn how to estimate the </a:t>
            </a:r>
            <a:r>
              <a:rPr lang="hu-HU" sz="2400" dirty="0" smtClean="0"/>
              <a:t>  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</a:t>
            </a:r>
            <a:r>
              <a:rPr lang="hu-HU" sz="2400" dirty="0" smtClean="0"/>
              <a:t>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smtClean="0"/>
              <a:t>parameters </a:t>
            </a:r>
            <a:r>
              <a:rPr lang="en-US" sz="2400" dirty="0"/>
              <a:t>from the </a:t>
            </a:r>
            <a:r>
              <a:rPr lang="en-US" sz="2400" dirty="0" smtClean="0"/>
              <a:t>data</a:t>
            </a:r>
            <a:endParaRPr lang="hu-HU" sz="2400" dirty="0"/>
          </a:p>
          <a:p>
            <a:endParaRPr lang="hu-HU" sz="1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76672"/>
            <a:ext cx="2945308" cy="23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Obtaining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P(x | D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en-US" sz="2800" dirty="0" smtClean="0"/>
              <a:t>Now we have</a:t>
            </a:r>
            <a:r>
              <a:rPr lang="hu-HU" sz="2800" dirty="0" smtClean="0"/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|D)</a:t>
            </a:r>
            <a:r>
              <a:rPr lang="hu-HU" sz="2800" dirty="0" smtClean="0"/>
              <a:t>, </a:t>
            </a:r>
            <a:r>
              <a:rPr lang="en-US" sz="2800" dirty="0" smtClean="0"/>
              <a:t>but we need</a:t>
            </a:r>
            <a:r>
              <a:rPr lang="hu-HU" sz="2800" dirty="0" smtClean="0"/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|D)</a:t>
            </a:r>
            <a:endParaRPr lang="hu-HU" sz="2800" dirty="0"/>
          </a:p>
          <a:p>
            <a:r>
              <a:rPr lang="en-US" sz="2800" dirty="0" smtClean="0"/>
              <a:t>Recall that</a:t>
            </a:r>
            <a:r>
              <a:rPr lang="hu-HU" sz="2800" dirty="0" smtClean="0"/>
              <a:t>:</a:t>
            </a:r>
          </a:p>
          <a:p>
            <a:r>
              <a:rPr lang="en-US" sz="2800" dirty="0" smtClean="0"/>
              <a:t>It can be derived that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|D)</a:t>
            </a:r>
            <a:r>
              <a:rPr lang="hu-HU" sz="2800" dirty="0" smtClean="0"/>
              <a:t> </a:t>
            </a:r>
            <a:r>
              <a:rPr lang="en-US" sz="2800" dirty="0" smtClean="0"/>
              <a:t>is a normal distribution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endParaRPr lang="hu-HU" sz="2400" dirty="0" smtClean="0"/>
          </a:p>
          <a:p>
            <a:pPr lvl="1"/>
            <a:r>
              <a:rPr lang="en-US" sz="2400" dirty="0" smtClean="0"/>
              <a:t>That </a:t>
            </a:r>
            <a:r>
              <a:rPr lang="en-US" sz="2400" dirty="0"/>
              <a:t>is, the Bayesian estimate for the expectation will be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hu-HU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while for the variance we get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hu-HU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n-US" sz="2400" dirty="0" smtClean="0"/>
              <a:t>, </a:t>
            </a:r>
            <a:r>
              <a:rPr lang="en-US" sz="2400" dirty="0"/>
              <a:t>where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en-US" sz="2400" dirty="0" smtClean="0"/>
              <a:t> </a:t>
            </a:r>
            <a:r>
              <a:rPr lang="en-US" sz="2400" dirty="0"/>
              <a:t>is known, and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r>
              <a:rPr lang="hu-HU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smtClean="0"/>
              <a:t>, </a:t>
            </a:r>
            <a:r>
              <a:rPr lang="en-US" sz="2400" dirty="0"/>
              <a:t>expresses the models uncertainty about the estimate </a:t>
            </a:r>
            <a:r>
              <a:rPr lang="en-US" sz="2400" dirty="0" smtClean="0"/>
              <a:t>(converging </a:t>
            </a:r>
            <a:r>
              <a:rPr lang="en-US" sz="2400" dirty="0"/>
              <a:t>to zero as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/>
              <a:t> increases…)</a:t>
            </a:r>
            <a:endParaRPr lang="en-US" sz="2400" dirty="0"/>
          </a:p>
          <a:p>
            <a:r>
              <a:rPr lang="en-US" sz="2800" dirty="0" smtClean="0"/>
              <a:t>In </a:t>
            </a:r>
            <a:r>
              <a:rPr lang="en-US" sz="2800" dirty="0"/>
              <a:t>the multivariate case we would obtain very similar </a:t>
            </a:r>
            <a:r>
              <a:rPr lang="en-US" sz="2800" dirty="0" smtClean="0"/>
              <a:t>results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endParaRPr lang="hu-HU" sz="2400" dirty="0"/>
          </a:p>
          <a:p>
            <a:r>
              <a:rPr lang="en-US" sz="2800" dirty="0"/>
              <a:t>For large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it converges to the same estimates as ML optimization!</a:t>
            </a:r>
          </a:p>
          <a:p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216583"/>
              </p:ext>
            </p:extLst>
          </p:nvPr>
        </p:nvGraphicFramePr>
        <p:xfrm>
          <a:off x="3519488" y="1773238"/>
          <a:ext cx="426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5" name="Equation" r:id="rId3" imgW="1841400" imgH="279360" progId="Equation.3">
                  <p:embed/>
                </p:oleObj>
              </mc:Choice>
              <mc:Fallback>
                <p:oleObj name="Equation" r:id="rId3" imgW="1841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1773238"/>
                        <a:ext cx="426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279626"/>
              </p:ext>
            </p:extLst>
          </p:nvPr>
        </p:nvGraphicFramePr>
        <p:xfrm>
          <a:off x="3551282" y="2652625"/>
          <a:ext cx="4344918" cy="63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6" name="Equation" r:id="rId5" imgW="1574640" imgH="228600" progId="Equation.3">
                  <p:embed/>
                </p:oleObj>
              </mc:Choice>
              <mc:Fallback>
                <p:oleObj name="Equation" r:id="rId5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82" y="2652625"/>
                        <a:ext cx="4344918" cy="63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461223"/>
              </p:ext>
            </p:extLst>
          </p:nvPr>
        </p:nvGraphicFramePr>
        <p:xfrm>
          <a:off x="3575614" y="4941168"/>
          <a:ext cx="3159733" cy="56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7" name="Equation" r:id="rId7" imgW="1409400" imgH="253800" progId="Equation.3">
                  <p:embed/>
                </p:oleObj>
              </mc:Choice>
              <mc:Fallback>
                <p:oleObj name="Equation" r:id="rId7" imgW="1409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614" y="4941168"/>
                        <a:ext cx="3159733" cy="56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8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Bayesian method, general case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798768" cy="4525963"/>
          </a:xfrm>
        </p:spPr>
        <p:txBody>
          <a:bodyPr/>
          <a:lstStyle/>
          <a:p>
            <a:r>
              <a:rPr lang="en-US" sz="2800" dirty="0"/>
              <a:t>It can give an estimate </a:t>
            </a:r>
            <a:r>
              <a:rPr lang="en-US" sz="2800" dirty="0" smtClean="0"/>
              <a:t>for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P(x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| D)</a:t>
            </a:r>
            <a:r>
              <a:rPr lang="hu-HU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all cases when we assume some parametric form about the </a:t>
            </a:r>
            <a:r>
              <a:rPr lang="en-US" sz="2800" dirty="0" smtClean="0"/>
              <a:t>distribution</a:t>
            </a:r>
            <a:endParaRPr lang="hu-HU" sz="2800" dirty="0"/>
          </a:p>
          <a:p>
            <a:r>
              <a:rPr lang="en-US" sz="2800" dirty="0" smtClean="0"/>
              <a:t>Assumptions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en-US" altLang="en-US" sz="2400" dirty="0"/>
              <a:t>The shape of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P(x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)</a:t>
            </a:r>
            <a:r>
              <a:rPr lang="hu-HU" sz="2400" dirty="0" smtClean="0"/>
              <a:t> </a:t>
            </a:r>
            <a:r>
              <a:rPr lang="en-US" sz="2400" dirty="0" smtClean="0"/>
              <a:t>is known, we seek the exact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</a:t>
            </a:r>
            <a:r>
              <a:rPr lang="en-US" sz="2400" dirty="0" smtClean="0"/>
              <a:t>value</a:t>
            </a:r>
            <a:endParaRPr lang="hu-HU" sz="2400" dirty="0"/>
          </a:p>
          <a:p>
            <a:pPr lvl="1"/>
            <a:r>
              <a:rPr lang="en-US" sz="2400" dirty="0"/>
              <a:t>We have some a priori knowledge </a:t>
            </a:r>
            <a:r>
              <a:rPr lang="en-US" sz="2400" dirty="0" smtClean="0"/>
              <a:t>about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dirty="0" smtClean="0"/>
              <a:t>, represented as</a:t>
            </a:r>
            <a:r>
              <a:rPr lang="hu-HU" sz="2400" dirty="0" smtClean="0"/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/>
          </a:p>
          <a:p>
            <a:pPr lvl="1"/>
            <a:r>
              <a:rPr lang="en-US" sz="2400" dirty="0" smtClean="0"/>
              <a:t>Our remaining knowledge about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hu-HU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/>
              <a:t>is represented as 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 smtClean="0"/>
              <a:t> </a:t>
            </a:r>
            <a:r>
              <a:rPr lang="en-US" sz="2400" dirty="0" smtClean="0"/>
              <a:t>training samples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hu-HU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hu-HU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 x</a:t>
            </a:r>
            <a:r>
              <a:rPr lang="en-US" alt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x</a:t>
            </a:r>
            <a:r>
              <a:rPr lang="en-US" alt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…,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sz="24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} </a:t>
            </a:r>
            <a:r>
              <a:rPr lang="en-US" altLang="en-US" sz="2400" dirty="0" smtClean="0">
                <a:cs typeface="Times New Roman" pitchFamily="18" charset="0"/>
                <a:sym typeface="Symbol" pitchFamily="18" charset="2"/>
              </a:rPr>
              <a:t>from</a:t>
            </a:r>
            <a:r>
              <a:rPr lang="hu-HU" sz="2400" dirty="0" smtClean="0"/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P(x)</a:t>
            </a:r>
            <a:endParaRPr lang="hu-HU" sz="2400" dirty="0"/>
          </a:p>
          <a:p>
            <a:r>
              <a:rPr lang="en-US" sz="2800" dirty="0" smtClean="0"/>
              <a:t>The solution will consist of two steps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hu-HU" sz="2400" dirty="0" smtClean="0"/>
              <a:t>(1) </a:t>
            </a:r>
            <a:r>
              <a:rPr lang="en-US" sz="2400" dirty="0" smtClean="0"/>
              <a:t>we derive</a:t>
            </a:r>
            <a:r>
              <a:rPr lang="hu-HU" sz="2400" dirty="0" smtClean="0"/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|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D)</a:t>
            </a:r>
            <a:r>
              <a:rPr lang="hu-HU" altLang="en-US" sz="2400" dirty="0" smtClean="0">
                <a:cs typeface="Times New Roman" pitchFamily="18" charset="0"/>
                <a:sym typeface="Symbol" pitchFamily="18" charset="2"/>
              </a:rPr>
              <a:t>, (2) </a:t>
            </a:r>
            <a:r>
              <a:rPr lang="en-US" sz="2400" dirty="0" smtClean="0"/>
              <a:t>then we derive</a:t>
            </a:r>
            <a:r>
              <a:rPr lang="hu-HU" sz="2400" dirty="0" smtClean="0"/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 | D) </a:t>
            </a:r>
            <a:r>
              <a:rPr lang="hu-HU" sz="2400" dirty="0" err="1" smtClean="0"/>
              <a:t>-</a:t>
            </a:r>
            <a:r>
              <a:rPr lang="hu-HU" sz="2400" dirty="0" err="1"/>
              <a:t>t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20" y="1124744"/>
            <a:ext cx="235334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Bayesian method, general case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en-US" sz="2800" dirty="0" smtClean="0"/>
              <a:t>For </a:t>
            </a:r>
            <a:r>
              <a:rPr lang="en-US" sz="2800" dirty="0"/>
              <a:t>the first step we need the </a:t>
            </a:r>
            <a:r>
              <a:rPr lang="en-US" sz="2800" dirty="0" smtClean="0"/>
              <a:t>assumption of </a:t>
            </a:r>
            <a:r>
              <a:rPr lang="en-US" sz="2800" dirty="0"/>
              <a:t>independence </a:t>
            </a:r>
            <a:r>
              <a:rPr lang="en-US" sz="2800" dirty="0" smtClean="0"/>
              <a:t>and </a:t>
            </a:r>
            <a:r>
              <a:rPr lang="en-US" sz="2800" dirty="0"/>
              <a:t>Bayes’ formula: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For the second step we have to calculate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en-US" sz="2800" dirty="0" smtClean="0"/>
              <a:t>In </a:t>
            </a:r>
            <a:r>
              <a:rPr lang="en-US" sz="2800" dirty="0"/>
              <a:t>the general case it is not easy to compute </a:t>
            </a:r>
            <a:r>
              <a:rPr lang="en-US" sz="2800" dirty="0" smtClean="0"/>
              <a:t>formally</a:t>
            </a:r>
          </a:p>
          <a:p>
            <a:pPr lvl="1"/>
            <a:r>
              <a:rPr lang="en-US" sz="2400" dirty="0" smtClean="0"/>
              <a:t>In such cases </a:t>
            </a:r>
            <a:r>
              <a:rPr lang="en-US" sz="2400" dirty="0"/>
              <a:t>we approximate it numerically (e.g. </a:t>
            </a:r>
            <a:r>
              <a:rPr lang="en-US" sz="2400" dirty="0" smtClean="0"/>
              <a:t>via Gibbs </a:t>
            </a:r>
            <a:r>
              <a:rPr lang="en-US" sz="2400" dirty="0"/>
              <a:t>algorithm), or simply by taking its </a:t>
            </a:r>
            <a:r>
              <a:rPr lang="en-US" sz="2400" dirty="0" smtClean="0"/>
              <a:t>maximum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44974"/>
              </p:ext>
            </p:extLst>
          </p:nvPr>
        </p:nvGraphicFramePr>
        <p:xfrm>
          <a:off x="6384032" y="2125144"/>
          <a:ext cx="311258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4" name="Equation" r:id="rId3" imgW="1434960" imgH="431640" progId="Equation.3">
                  <p:embed/>
                </p:oleObj>
              </mc:Choice>
              <mc:Fallback>
                <p:oleObj name="Equation" r:id="rId3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2125144"/>
                        <a:ext cx="3112588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90965"/>
              </p:ext>
            </p:extLst>
          </p:nvPr>
        </p:nvGraphicFramePr>
        <p:xfrm>
          <a:off x="3647727" y="3872024"/>
          <a:ext cx="4769527" cy="70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5" name="Egyenlet" r:id="rId5" imgW="1879600" imgH="279400" progId="Equation.3">
                  <p:embed/>
                </p:oleObj>
              </mc:Choice>
              <mc:Fallback>
                <p:oleObj name="Egyenlet" r:id="rId5" imgW="1879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7" y="3872024"/>
                        <a:ext cx="4769527" cy="709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997508"/>
              </p:ext>
            </p:extLst>
          </p:nvPr>
        </p:nvGraphicFramePr>
        <p:xfrm>
          <a:off x="2423592" y="2203610"/>
          <a:ext cx="31130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6" name="Equation" r:id="rId7" imgW="1434960" imgH="419040" progId="Equation.3">
                  <p:embed/>
                </p:oleObj>
              </mc:Choice>
              <mc:Fallback>
                <p:oleObj name="Equation" r:id="rId7" imgW="143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2203610"/>
                        <a:ext cx="3113088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3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Remark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223617" cy="4525963"/>
          </a:xfrm>
        </p:spPr>
        <p:txBody>
          <a:bodyPr/>
          <a:lstStyle/>
          <a:p>
            <a:r>
              <a:rPr lang="en-US" sz="2800" dirty="0" smtClean="0"/>
              <a:t>The Bayesian method can be straightforwardly applied for adapting our model, if we obtain further training samples</a:t>
            </a:r>
            <a:endParaRPr lang="hu-HU" sz="2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7" y="1340768"/>
            <a:ext cx="57721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Parameter estimation for Gaussians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want to estimate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from data samples</a:t>
            </a:r>
          </a:p>
          <a:p>
            <a:r>
              <a:rPr lang="en-US" sz="2800" dirty="0"/>
              <a:t>The class priors </a:t>
            </a:r>
            <a:r>
              <a:rPr lang="en-US" sz="2800" dirty="0" smtClean="0"/>
              <a:t>form </a:t>
            </a:r>
            <a:r>
              <a:rPr lang="en-US" sz="2800" dirty="0"/>
              <a:t>a discrete distribution, </a:t>
            </a:r>
            <a:r>
              <a:rPr lang="en-US" sz="2800" dirty="0" smtClean="0"/>
              <a:t>so they </a:t>
            </a:r>
            <a:r>
              <a:rPr lang="en-US" sz="2800" dirty="0"/>
              <a:t>can </a:t>
            </a:r>
            <a:r>
              <a:rPr lang="en-US" sz="2800" dirty="0" smtClean="0"/>
              <a:t>easily </a:t>
            </a:r>
            <a:r>
              <a:rPr lang="en-US" sz="2800" dirty="0"/>
              <a:t>be </a:t>
            </a:r>
            <a:r>
              <a:rPr lang="en-US" sz="2800" dirty="0" smtClean="0"/>
              <a:t>estimated by </a:t>
            </a:r>
            <a:r>
              <a:rPr lang="en-US" sz="2800" dirty="0"/>
              <a:t>simple counting</a:t>
            </a:r>
          </a:p>
          <a:p>
            <a:pPr lvl="1"/>
            <a:r>
              <a:rPr lang="en-US" sz="2400" dirty="0"/>
              <a:t>E.g. we have 2 classes, 60 examples from class 1 and 40 from class 2</a:t>
            </a:r>
          </a:p>
          <a:p>
            <a:pPr lvl="1"/>
            <a:r>
              <a:rPr lang="en-US" sz="2400" dirty="0"/>
              <a:t>Then we can </a:t>
            </a:r>
            <a:r>
              <a:rPr lang="en-US" sz="2400" dirty="0" smtClean="0"/>
              <a:t>estimate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(60+40)</a:t>
            </a:r>
            <a:r>
              <a:rPr lang="en-US" sz="2400" dirty="0" smtClean="0"/>
              <a:t>,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60+40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412776"/>
            <a:ext cx="5134284" cy="27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200" dirty="0">
                <a:solidFill>
                  <a:schemeClr val="tx1"/>
                </a:solidFill>
              </a:rPr>
              <a:t>Gauss-</a:t>
            </a:r>
            <a:r>
              <a:rPr lang="en-US" altLang="hu-HU" sz="4200" dirty="0" err="1">
                <a:solidFill>
                  <a:schemeClr val="tx1"/>
                </a:solidFill>
              </a:rPr>
              <a:t>eloszlások</a:t>
            </a:r>
            <a:r>
              <a:rPr lang="en-US" altLang="hu-HU" sz="4200" dirty="0">
                <a:solidFill>
                  <a:schemeClr val="tx1"/>
                </a:solidFill>
              </a:rPr>
              <a:t> </a:t>
            </a:r>
            <a:r>
              <a:rPr lang="en-US" altLang="hu-HU" sz="4200" dirty="0" err="1">
                <a:solidFill>
                  <a:schemeClr val="tx1"/>
                </a:solidFill>
              </a:rPr>
              <a:t>paramétereinek</a:t>
            </a:r>
            <a:r>
              <a:rPr lang="en-US" altLang="hu-HU" sz="4200" dirty="0">
                <a:solidFill>
                  <a:schemeClr val="tx1"/>
                </a:solidFill>
              </a:rPr>
              <a:t> </a:t>
            </a:r>
            <a:r>
              <a:rPr lang="en-US" altLang="hu-HU" sz="4200" dirty="0" err="1">
                <a:solidFill>
                  <a:schemeClr val="tx1"/>
                </a:solidFill>
              </a:rPr>
              <a:t>becslése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6854552" cy="4525963"/>
          </a:xfrm>
        </p:spPr>
        <p:txBody>
          <a:bodyPr/>
          <a:lstStyle/>
          <a:p>
            <a:r>
              <a:rPr lang="en-US" sz="2800" dirty="0" smtClean="0"/>
              <a:t>If </a:t>
            </a:r>
            <a:r>
              <a:rPr lang="en-US" sz="2800" dirty="0"/>
              <a:t>the features are continuous, then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is a multivariate continuous distribution, much more difficult to estimate</a:t>
            </a:r>
          </a:p>
          <a:p>
            <a:r>
              <a:rPr lang="en-US" sz="2800" dirty="0"/>
              <a:t>We will assume that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Gaussian</a:t>
            </a:r>
            <a:endParaRPr lang="hu-HU" sz="2800" dirty="0"/>
          </a:p>
          <a:p>
            <a:pPr lvl="1"/>
            <a:r>
              <a:rPr lang="en-US" sz="2400" dirty="0" smtClean="0"/>
              <a:t>As </a:t>
            </a:r>
            <a:r>
              <a:rPr lang="en-US" sz="2400" dirty="0"/>
              <a:t>a Gaussian is defined by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</a:t>
            </a:r>
            <a:r>
              <a:rPr lang="en-US" sz="2400" dirty="0" smtClean="0"/>
              <a:t>and</a:t>
            </a:r>
            <a:r>
              <a:rPr lang="hu-HU" sz="2400" dirty="0" smtClean="0"/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, </a:t>
            </a:r>
            <a:r>
              <a:rPr lang="en-US" sz="2400" dirty="0"/>
              <a:t>we will have to estimate these parameters from the data</a:t>
            </a:r>
          </a:p>
          <a:p>
            <a:pPr lvl="1"/>
            <a:r>
              <a:rPr lang="en-US" sz="2400" dirty="0" smtClean="0"/>
              <a:t>We will do this for each class </a:t>
            </a:r>
            <a:r>
              <a:rPr lang="en-US" sz="2400" b="1" dirty="0" smtClean="0"/>
              <a:t>separately</a:t>
            </a:r>
            <a:r>
              <a:rPr lang="en-US" sz="2400" dirty="0" smtClean="0"/>
              <a:t>, </a:t>
            </a:r>
            <a:r>
              <a:rPr lang="en-US" sz="2400" b="1" dirty="0" smtClean="0"/>
              <a:t>independently</a:t>
            </a:r>
            <a:r>
              <a:rPr lang="en-US" sz="2400" dirty="0" smtClean="0"/>
              <a:t> of the other classes</a:t>
            </a:r>
          </a:p>
          <a:p>
            <a:pPr lvl="1"/>
            <a:r>
              <a:rPr lang="en-US" sz="2400" dirty="0" smtClean="0"/>
              <a:t>So we will temporarily drop index</a:t>
            </a:r>
            <a:r>
              <a:rPr lang="hu-HU" sz="2400" dirty="0" smtClean="0"/>
              <a:t>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</a:t>
            </a:r>
            <a:r>
              <a:rPr lang="en-US" sz="2400" dirty="0" smtClean="0"/>
              <a:t>from the formulas</a:t>
            </a:r>
            <a:endParaRPr lang="hu-HU" sz="2400" dirty="0"/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65" y="3356992"/>
            <a:ext cx="4764034" cy="27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Parameter estimation approaches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934672" cy="4525963"/>
          </a:xfrm>
        </p:spPr>
        <p:txBody>
          <a:bodyPr/>
          <a:lstStyle/>
          <a:p>
            <a:r>
              <a:rPr lang="hu-HU" sz="2800" dirty="0" smtClean="0"/>
              <a:t> </a:t>
            </a:r>
            <a:r>
              <a:rPr lang="en-US" sz="2800" dirty="0"/>
              <a:t>We will examine two approaches for estimating the parameters</a:t>
            </a:r>
          </a:p>
          <a:p>
            <a:pPr lvl="1"/>
            <a:r>
              <a:rPr lang="en-US" sz="2400" b="1" dirty="0"/>
              <a:t>Maximum likelihood </a:t>
            </a:r>
            <a:r>
              <a:rPr lang="en-US" sz="2400" dirty="0"/>
              <a:t>approach: simpler, more frequently used in practice</a:t>
            </a:r>
          </a:p>
          <a:p>
            <a:pPr lvl="1"/>
            <a:r>
              <a:rPr lang="en-US" sz="2400" b="1" dirty="0"/>
              <a:t>Bayes </a:t>
            </a:r>
            <a:r>
              <a:rPr lang="en-US" sz="2400" dirty="0"/>
              <a:t>approach: theoretically more involved, less frequently used in practice</a:t>
            </a:r>
          </a:p>
          <a:p>
            <a:pPr lvl="1"/>
            <a:r>
              <a:rPr lang="en-US" sz="2400" dirty="0"/>
              <a:t>Fortunately, they will give very similar </a:t>
            </a:r>
            <a:r>
              <a:rPr lang="en-US" sz="2400" dirty="0" smtClean="0"/>
              <a:t>results</a:t>
            </a:r>
          </a:p>
          <a:p>
            <a:r>
              <a:rPr lang="en-US" sz="2800" dirty="0" smtClean="0"/>
              <a:t>During </a:t>
            </a:r>
            <a:r>
              <a:rPr lang="en-US" sz="2800" dirty="0"/>
              <a:t>classification we </a:t>
            </a:r>
            <a:r>
              <a:rPr lang="en-US" sz="2800" dirty="0" smtClean="0"/>
              <a:t>will calculate the </a:t>
            </a:r>
            <a:r>
              <a:rPr lang="en-US" sz="2800" dirty="0"/>
              <a:t>result </a:t>
            </a:r>
            <a:r>
              <a:rPr lang="en-US" sz="2800" dirty="0" smtClean="0"/>
              <a:t>in the </a:t>
            </a:r>
            <a:r>
              <a:rPr lang="en-US" sz="2800" dirty="0"/>
              <a:t>same way</a:t>
            </a:r>
          </a:p>
          <a:p>
            <a:pPr lvl="1"/>
            <a:r>
              <a:rPr lang="en-US" sz="2400" dirty="0" smtClean="0"/>
              <a:t>i.e. with the </a:t>
            </a:r>
            <a:r>
              <a:rPr lang="en-US" sz="2400" dirty="0"/>
              <a:t>Bayes decision (calculate the likelihood of all classes, then select the most likely one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93" y="1281184"/>
            <a:ext cx="3772071" cy="267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/>
              <a:t>Maximum </a:t>
            </a:r>
            <a:r>
              <a:rPr lang="hu-HU" dirty="0" err="1"/>
              <a:t>likelihood</a:t>
            </a:r>
            <a:r>
              <a:rPr lang="hu-HU" dirty="0"/>
              <a:t> </a:t>
            </a:r>
            <a:r>
              <a:rPr lang="en-US" dirty="0" smtClean="0"/>
              <a:t>approach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358608" cy="4525963"/>
          </a:xfrm>
        </p:spPr>
        <p:txBody>
          <a:bodyPr/>
          <a:lstStyle/>
          <a:p>
            <a:r>
              <a:rPr lang="en-US" sz="2800" dirty="0" smtClean="0"/>
              <a:t>We try to estimate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 smtClean="0"/>
          </a:p>
          <a:p>
            <a:r>
              <a:rPr lang="en-US" sz="2800" dirty="0" smtClean="0"/>
              <a:t>We assume that the parameters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dirty="0" smtClean="0"/>
              <a:t>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/>
              <a:t> </a:t>
            </a:r>
            <a:r>
              <a:rPr lang="en-US" sz="2800" dirty="0" smtClean="0"/>
              <a:t>have concrete values, but they are unknown to us</a:t>
            </a:r>
            <a:endParaRPr lang="hu-HU" sz="2800" dirty="0"/>
          </a:p>
          <a:p>
            <a:r>
              <a:rPr lang="en-US" sz="2800" dirty="0" smtClean="0"/>
              <a:t>It </a:t>
            </a:r>
            <a:r>
              <a:rPr lang="en-US" sz="2800" dirty="0"/>
              <a:t>will select </a:t>
            </a:r>
            <a:r>
              <a:rPr lang="en-US" sz="2800" dirty="0" smtClean="0"/>
              <a:t>those </a:t>
            </a:r>
            <a:r>
              <a:rPr lang="en-US" sz="2800" dirty="0"/>
              <a:t>parameter values that give the best explanation </a:t>
            </a:r>
            <a:r>
              <a:rPr lang="en-US" sz="2800" dirty="0" smtClean="0"/>
              <a:t>to the data</a:t>
            </a:r>
            <a:endParaRPr lang="hu-HU" sz="2800" dirty="0" smtClean="0"/>
          </a:p>
          <a:p>
            <a:pPr lvl="1"/>
            <a:r>
              <a:rPr lang="hu-HU" sz="2400" dirty="0" smtClean="0"/>
              <a:t>A</a:t>
            </a:r>
            <a:r>
              <a:rPr lang="en-US" sz="2400" dirty="0" err="1" smtClean="0"/>
              <a:t>ssigns</a:t>
            </a:r>
            <a:r>
              <a:rPr lang="en-US" sz="2400" dirty="0" smtClean="0"/>
              <a:t> the highest likelihood value</a:t>
            </a:r>
            <a:endParaRPr lang="hu-HU" sz="2400" dirty="0"/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maximum likelihood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We could call it “</a:t>
            </a:r>
            <a:r>
              <a:rPr lang="hu-HU" sz="2400" dirty="0" smtClean="0">
                <a:sym typeface="Wingdings" panose="05000000000000000000" pitchFamily="2" charset="2"/>
              </a:rPr>
              <a:t>maximum </a:t>
            </a:r>
            <a:r>
              <a:rPr lang="hu-HU" sz="2400" dirty="0" err="1" smtClean="0">
                <a:sym typeface="Wingdings" panose="05000000000000000000" pitchFamily="2" charset="2"/>
              </a:rPr>
              <a:t>probability</a:t>
            </a:r>
            <a:r>
              <a:rPr lang="hu-HU" sz="2400" dirty="0" smtClean="0">
                <a:sym typeface="Wingdings" panose="05000000000000000000" pitchFamily="2" charset="2"/>
              </a:rPr>
              <a:t>” </a:t>
            </a:r>
            <a:r>
              <a:rPr lang="en-US" sz="2400" dirty="0" smtClean="0">
                <a:sym typeface="Wingdings" panose="05000000000000000000" pitchFamily="2" charset="2"/>
              </a:rPr>
              <a:t>as well, but not everything between </a:t>
            </a:r>
            <a:r>
              <a:rPr lang="hu-HU" sz="2400" dirty="0" smtClean="0">
                <a:sym typeface="Wingdings" panose="05000000000000000000" pitchFamily="2" charset="2"/>
              </a:rPr>
              <a:t>0 </a:t>
            </a:r>
            <a:r>
              <a:rPr lang="en-US" sz="2400" dirty="0" smtClean="0">
                <a:sym typeface="Wingdings" panose="05000000000000000000" pitchFamily="2" charset="2"/>
              </a:rPr>
              <a:t>and</a:t>
            </a:r>
            <a:r>
              <a:rPr lang="hu-HU" sz="2400" dirty="0" smtClean="0">
                <a:sym typeface="Wingdings" panose="05000000000000000000" pitchFamily="2" charset="2"/>
              </a:rPr>
              <a:t> 1 </a:t>
            </a:r>
            <a:r>
              <a:rPr lang="en-US" sz="2400" dirty="0" smtClean="0">
                <a:sym typeface="Wingdings" panose="05000000000000000000" pitchFamily="2" charset="2"/>
              </a:rPr>
              <a:t>is a probability</a:t>
            </a:r>
            <a:endParaRPr lang="hu-HU" sz="2400" dirty="0" smtClean="0"/>
          </a:p>
          <a:p>
            <a:endParaRPr lang="hu-HU" sz="28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22" y="2852936"/>
            <a:ext cx="3060051" cy="32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72" y="3435528"/>
            <a:ext cx="4254959" cy="263098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Bayesian approach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7214592" cy="4525963"/>
          </a:xfrm>
        </p:spPr>
        <p:txBody>
          <a:bodyPr/>
          <a:lstStyle/>
          <a:p>
            <a:r>
              <a:rPr lang="en-US" sz="2800" dirty="0"/>
              <a:t>We try to estimate</a:t>
            </a:r>
            <a:r>
              <a:rPr lang="hu-HU" sz="2800" dirty="0"/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/>
          </a:p>
          <a:p>
            <a:r>
              <a:rPr lang="hu-HU" sz="2800" dirty="0" smtClean="0"/>
              <a:t>A</a:t>
            </a:r>
            <a:r>
              <a:rPr lang="en-US" sz="2800" dirty="0"/>
              <a:t>It treats the parameters not as numbers with missing values, but as stochastic </a:t>
            </a:r>
            <a:r>
              <a:rPr lang="en-US" sz="2800" dirty="0" smtClean="0"/>
              <a:t>variables</a:t>
            </a:r>
          </a:p>
          <a:p>
            <a:pPr lvl="1"/>
            <a:r>
              <a:rPr lang="en-US" sz="2400" dirty="0" smtClean="0"/>
              <a:t>…that </a:t>
            </a:r>
            <a:r>
              <a:rPr lang="en-US" sz="2400" dirty="0"/>
              <a:t>also have a probability </a:t>
            </a:r>
            <a:r>
              <a:rPr lang="en-US" sz="2400" dirty="0" smtClean="0"/>
              <a:t>distribution</a:t>
            </a:r>
            <a:endParaRPr lang="en-US" sz="2800" dirty="0" smtClean="0"/>
          </a:p>
          <a:p>
            <a:pPr lvl="1"/>
            <a:r>
              <a:rPr lang="hu-HU" sz="2400" dirty="0" smtClean="0"/>
              <a:t>1) </a:t>
            </a:r>
            <a:r>
              <a:rPr lang="en-US" sz="2400" dirty="0" smtClean="0"/>
              <a:t>we try to model this probability distribution</a:t>
            </a:r>
            <a:endParaRPr lang="hu-HU" sz="2400" dirty="0" smtClean="0"/>
          </a:p>
          <a:p>
            <a:pPr lvl="1"/>
            <a:r>
              <a:rPr lang="hu-HU" sz="2400" dirty="0" smtClean="0"/>
              <a:t>2) …</a:t>
            </a:r>
            <a:r>
              <a:rPr lang="en-US" sz="2400" dirty="0" smtClean="0"/>
              <a:t>then we use this model to estimate the distribution of data</a:t>
            </a:r>
            <a:endParaRPr lang="hu-HU" sz="2400" dirty="0"/>
          </a:p>
          <a:p>
            <a:pPr lvl="1"/>
            <a:r>
              <a:rPr lang="en-US" sz="2400" dirty="0"/>
              <a:t>We will first assume </a:t>
            </a:r>
            <a:r>
              <a:rPr lang="en-US" sz="2400" dirty="0" smtClean="0"/>
              <a:t>an </a:t>
            </a:r>
            <a:r>
              <a:rPr lang="en-US" sz="2400" b="1" dirty="0" smtClean="0"/>
              <a:t>a priori </a:t>
            </a:r>
            <a:r>
              <a:rPr lang="en-US" sz="2400" b="1" dirty="0"/>
              <a:t>distribution </a:t>
            </a:r>
            <a:r>
              <a:rPr lang="en-US" sz="2400" dirty="0"/>
              <a:t>for the parameters, and then </a:t>
            </a:r>
            <a:r>
              <a:rPr lang="en-US" sz="2400" b="1" dirty="0"/>
              <a:t>refine </a:t>
            </a:r>
            <a:r>
              <a:rPr lang="en-US" sz="2400" dirty="0"/>
              <a:t>this model based on the observed </a:t>
            </a:r>
            <a:r>
              <a:rPr lang="en-US" sz="2400" dirty="0" smtClean="0"/>
              <a:t>data</a:t>
            </a:r>
            <a:endParaRPr lang="hu-HU" sz="24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Maximum Likelihood estimation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 smtClean="0"/>
              <a:t>This </a:t>
            </a:r>
            <a:r>
              <a:rPr lang="en-US" sz="2800" dirty="0"/>
              <a:t>is the simplest possible solution</a:t>
            </a:r>
          </a:p>
          <a:p>
            <a:r>
              <a:rPr lang="en-US" sz="2800" dirty="0"/>
              <a:t>If the data indeed has a Gaussian distribution, then </a:t>
            </a:r>
            <a:r>
              <a:rPr lang="en-US" sz="2800" dirty="0" smtClean="0"/>
              <a:t>it </a:t>
            </a:r>
            <a:r>
              <a:rPr lang="en-US" sz="2800" dirty="0"/>
              <a:t>quickly converges to the real parameter values when the amount of training data is increases</a:t>
            </a:r>
          </a:p>
          <a:p>
            <a:r>
              <a:rPr lang="en-US" sz="2800" dirty="0"/>
              <a:t>We will assume that the data in each class has a Gaussian distribution, and we will estimate these separately for each class</a:t>
            </a:r>
          </a:p>
          <a:p>
            <a:r>
              <a:rPr lang="en-US" sz="2800" dirty="0"/>
              <a:t>We will shortly notate the parameters as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/>
              <a:t>The </a:t>
            </a:r>
            <a:r>
              <a:rPr lang="en-US" sz="2800" dirty="0"/>
              <a:t>training data set will be shortly denoted by</a:t>
            </a:r>
            <a:r>
              <a:rPr lang="hu-HU" sz="2800" dirty="0" smtClean="0"/>
              <a:t>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hu-H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assume that the data samples are independent and identically distributed </a:t>
            </a:r>
            <a:r>
              <a:rPr lang="en-US" sz="2400" dirty="0" smtClean="0"/>
              <a:t>(“</a:t>
            </a:r>
            <a:r>
              <a:rPr lang="en-US" sz="2400" dirty="0" err="1"/>
              <a:t>i.i.d</a:t>
            </a:r>
            <a:r>
              <a:rPr lang="en-US" sz="2400" dirty="0" smtClean="0"/>
              <a:t>.” for short)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38888</TotalTime>
  <Words>2013</Words>
  <Application>Microsoft Office PowerPoint</Application>
  <PresentationFormat>Szélesvásznú</PresentationFormat>
  <Paragraphs>262</Paragraphs>
  <Slides>33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33</vt:i4>
      </vt:variant>
    </vt:vector>
  </HeadingPairs>
  <TitlesOfParts>
    <vt:vector size="40" baseType="lpstr">
      <vt:lpstr>Arial</vt:lpstr>
      <vt:lpstr>Symbol</vt:lpstr>
      <vt:lpstr>Times New Roman</vt:lpstr>
      <vt:lpstr>Wingdings</vt:lpstr>
      <vt:lpstr>Alapértelmezett terv</vt:lpstr>
      <vt:lpstr>Equation</vt:lpstr>
      <vt:lpstr>Egyenlet</vt:lpstr>
      <vt:lpstr>Fitting Gaussian curves on data points The Maximum Likelihood and the Bayesian approach</vt:lpstr>
      <vt:lpstr>Where are we?</vt:lpstr>
      <vt:lpstr>Where are we? #2</vt:lpstr>
      <vt:lpstr>Parameter estimation for Gaussians</vt:lpstr>
      <vt:lpstr>Gauss-eloszlások paramétereinek becslése</vt:lpstr>
      <vt:lpstr>Parameter estimation approaches</vt:lpstr>
      <vt:lpstr>Maximum likelihood approach</vt:lpstr>
      <vt:lpstr>Bayesian approach</vt:lpstr>
      <vt:lpstr>Maximum Likelihood estimation</vt:lpstr>
      <vt:lpstr>The “Likelihood” target function</vt:lpstr>
      <vt:lpstr>The “Log-likelihood” target function</vt:lpstr>
      <vt:lpstr>Maximizing the log-likelihood</vt:lpstr>
      <vt:lpstr>Maximizing the log-likelihood #2</vt:lpstr>
      <vt:lpstr>Maximizing the log-likelihood #3</vt:lpstr>
      <vt:lpstr>Maximizing the log-likelihood #4</vt:lpstr>
      <vt:lpstr>Maximizing the log-likelihood #5</vt:lpstr>
      <vt:lpstr>Multivariate case</vt:lpstr>
      <vt:lpstr>Maximizing the log-likelihood</vt:lpstr>
      <vt:lpstr>Remark #1</vt:lpstr>
      <vt:lpstr>Remark #2</vt:lpstr>
      <vt:lpstr>Remark #3</vt:lpstr>
      <vt:lpstr>Bayesian parameter estimation</vt:lpstr>
      <vt:lpstr>Bayesian parameter estimation #2</vt:lpstr>
      <vt:lpstr>Bayesian parameter estimation #3</vt:lpstr>
      <vt:lpstr>Example</vt:lpstr>
      <vt:lpstr>Example #2</vt:lpstr>
      <vt:lpstr>Discussion</vt:lpstr>
      <vt:lpstr>Illustration</vt:lpstr>
      <vt:lpstr>Illustration #2</vt:lpstr>
      <vt:lpstr>Obtaining P(x | D)</vt:lpstr>
      <vt:lpstr>Bayesian method, general case</vt:lpstr>
      <vt:lpstr>Bayesian method, general case #2</vt:lpstr>
      <vt:lpstr>Remark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1449</cp:revision>
  <cp:lastPrinted>2022-01-27T10:06:07Z</cp:lastPrinted>
  <dcterms:created xsi:type="dcterms:W3CDTF">2008-09-10T10:17:38Z</dcterms:created>
  <dcterms:modified xsi:type="dcterms:W3CDTF">2023-03-27T06:37:32Z</dcterms:modified>
</cp:coreProperties>
</file>